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Inter Bold" charset="1" panose="020B0802030000000004"/>
      <p:regular r:id="rId16"/>
    </p:embeddedFont>
    <p:embeddedFont>
      <p:font typeface="Inter" charset="1" panose="020B0502030000000004"/>
      <p:regular r:id="rId17"/>
    </p:embeddedFont>
    <p:embeddedFont>
      <p:font typeface="Inter Heavy" charset="1" panose="02000503000000020004"/>
      <p:regular r:id="rId18"/>
    </p:embeddedFont>
    <p:embeddedFont>
      <p:font typeface="Inter Semi-Bold" charset="1" panose="02000503000000020004"/>
      <p:regular r:id="rId19"/>
    </p:embeddedFont>
    <p:embeddedFont>
      <p:font typeface="Inter Medium" charset="1" panose="02000503000000020004"/>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 Id="rId4" Target="../media/image9.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sp>
        <p:nvSpPr>
          <p:cNvPr name="TextBox 2" id="2"/>
          <p:cNvSpPr txBox="true"/>
          <p:nvPr/>
        </p:nvSpPr>
        <p:spPr>
          <a:xfrm rot="0">
            <a:off x="1845202" y="1140872"/>
            <a:ext cx="14597596" cy="7682463"/>
          </a:xfrm>
          <a:prstGeom prst="rect">
            <a:avLst/>
          </a:prstGeom>
        </p:spPr>
        <p:txBody>
          <a:bodyPr anchor="t" rtlCol="false" tIns="0" lIns="0" bIns="0" rIns="0">
            <a:spAutoFit/>
          </a:bodyPr>
          <a:lstStyle/>
          <a:p>
            <a:pPr algn="ctr">
              <a:lnSpc>
                <a:spcPts val="28184"/>
              </a:lnSpc>
            </a:pPr>
            <a:r>
              <a:rPr lang="en-US" b="true" sz="37084" spc="-4375">
                <a:solidFill>
                  <a:srgbClr val="CA0013"/>
                </a:solidFill>
                <a:latin typeface="Inter Bold"/>
                <a:ea typeface="Inter Bold"/>
                <a:cs typeface="Inter Bold"/>
                <a:sym typeface="Inter Bold"/>
              </a:rPr>
              <a:t>PITCH</a:t>
            </a:r>
          </a:p>
          <a:p>
            <a:pPr algn="ctr" marL="0" indent="0" lvl="0">
              <a:lnSpc>
                <a:spcPts val="28184"/>
              </a:lnSpc>
            </a:pPr>
            <a:r>
              <a:rPr lang="en-US" b="true" sz="37084" spc="-4375">
                <a:solidFill>
                  <a:srgbClr val="CA0013"/>
                </a:solidFill>
                <a:latin typeface="Inter Bold"/>
                <a:ea typeface="Inter Bold"/>
                <a:cs typeface="Inter Bold"/>
                <a:sym typeface="Inter Bold"/>
              </a:rPr>
              <a:t>DECK</a:t>
            </a:r>
          </a:p>
        </p:txBody>
      </p:sp>
      <p:sp>
        <p:nvSpPr>
          <p:cNvPr name="Freeform 3" id="3"/>
          <p:cNvSpPr/>
          <p:nvPr/>
        </p:nvSpPr>
        <p:spPr>
          <a:xfrm flipH="false" flipV="false" rot="0">
            <a:off x="6658881" y="5527163"/>
            <a:ext cx="4970238" cy="6223762"/>
          </a:xfrm>
          <a:custGeom>
            <a:avLst/>
            <a:gdLst/>
            <a:ahLst/>
            <a:cxnLst/>
            <a:rect r="r" b="b" t="t" l="l"/>
            <a:pathLst>
              <a:path h="6223762" w="4970238">
                <a:moveTo>
                  <a:pt x="0" y="0"/>
                </a:moveTo>
                <a:lnTo>
                  <a:pt x="4970238" y="0"/>
                </a:lnTo>
                <a:lnTo>
                  <a:pt x="4970238" y="6223762"/>
                </a:lnTo>
                <a:lnTo>
                  <a:pt x="0" y="6223762"/>
                </a:lnTo>
                <a:lnTo>
                  <a:pt x="0" y="0"/>
                </a:lnTo>
                <a:close/>
              </a:path>
            </a:pathLst>
          </a:custGeom>
          <a:blipFill>
            <a:blip r:embed="rId2"/>
            <a:stretch>
              <a:fillRect l="-25543" t="-81090" r="-25537" b="0"/>
            </a:stretch>
          </a:blipFill>
        </p:spPr>
      </p:sp>
      <p:sp>
        <p:nvSpPr>
          <p:cNvPr name="TextBox 4" id="4"/>
          <p:cNvSpPr txBox="true"/>
          <p:nvPr/>
        </p:nvSpPr>
        <p:spPr>
          <a:xfrm rot="0">
            <a:off x="15186126" y="9305925"/>
            <a:ext cx="2513344" cy="433131"/>
          </a:xfrm>
          <a:prstGeom prst="rect">
            <a:avLst/>
          </a:prstGeom>
        </p:spPr>
        <p:txBody>
          <a:bodyPr anchor="t" rtlCol="false" tIns="0" lIns="0" bIns="0" rIns="0">
            <a:spAutoFit/>
          </a:bodyPr>
          <a:lstStyle/>
          <a:p>
            <a:pPr algn="r">
              <a:lnSpc>
                <a:spcPts val="1674"/>
              </a:lnSpc>
            </a:pPr>
            <a:r>
              <a:rPr lang="en-US" b="true" sz="1800" spc="-54">
                <a:solidFill>
                  <a:srgbClr val="CA0013"/>
                </a:solidFill>
                <a:latin typeface="Inter Bold"/>
                <a:ea typeface="Inter Bold"/>
                <a:cs typeface="Inter Bold"/>
                <a:sym typeface="Inter Bold"/>
              </a:rPr>
              <a:t>PRESENTED BY</a:t>
            </a:r>
          </a:p>
          <a:p>
            <a:pPr algn="r" marL="0" indent="0" lvl="0">
              <a:lnSpc>
                <a:spcPts val="1674"/>
              </a:lnSpc>
            </a:pPr>
            <a:r>
              <a:rPr lang="en-US" b="true" sz="1800" spc="-54">
                <a:solidFill>
                  <a:srgbClr val="CA0013"/>
                </a:solidFill>
                <a:latin typeface="Inter Bold"/>
                <a:ea typeface="Inter Bold"/>
                <a:cs typeface="Inter Bold"/>
                <a:sym typeface="Inter Bold"/>
              </a:rPr>
              <a:t>OLIVIA WILSON</a:t>
            </a:r>
          </a:p>
        </p:txBody>
      </p:sp>
      <p:sp>
        <p:nvSpPr>
          <p:cNvPr name="TextBox 5" id="5"/>
          <p:cNvSpPr txBox="true"/>
          <p:nvPr/>
        </p:nvSpPr>
        <p:spPr>
          <a:xfrm rot="0">
            <a:off x="588530" y="9096408"/>
            <a:ext cx="2513344" cy="642648"/>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INNOVATING SOLUTIONS FOR A CHANGING WORLD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sp>
        <p:nvSpPr>
          <p:cNvPr name="TextBox 2" id="2"/>
          <p:cNvSpPr txBox="true"/>
          <p:nvPr/>
        </p:nvSpPr>
        <p:spPr>
          <a:xfrm rot="0">
            <a:off x="701640" y="2278613"/>
            <a:ext cx="16557660" cy="4552000"/>
          </a:xfrm>
          <a:prstGeom prst="rect">
            <a:avLst/>
          </a:prstGeom>
        </p:spPr>
        <p:txBody>
          <a:bodyPr anchor="t" rtlCol="false" tIns="0" lIns="0" bIns="0" rIns="0">
            <a:spAutoFit/>
          </a:bodyPr>
          <a:lstStyle/>
          <a:p>
            <a:pPr algn="ctr" marL="0" indent="0" lvl="0">
              <a:lnSpc>
                <a:spcPts val="11403"/>
              </a:lnSpc>
            </a:pPr>
            <a:r>
              <a:rPr lang="en-US" b="true" sz="14434" spc="-1703">
                <a:solidFill>
                  <a:srgbClr val="CA0013"/>
                </a:solidFill>
                <a:latin typeface="Inter Bold"/>
                <a:ea typeface="Inter Bold"/>
                <a:cs typeface="Inter Bold"/>
                <a:sym typeface="Inter Bold"/>
              </a:rPr>
              <a:t>LET’S CREATE SOMETHING AMAZING TOGETHER</a:t>
            </a:r>
          </a:p>
        </p:txBody>
      </p:sp>
      <p:sp>
        <p:nvSpPr>
          <p:cNvPr name="Freeform 3" id="3"/>
          <p:cNvSpPr/>
          <p:nvPr/>
        </p:nvSpPr>
        <p:spPr>
          <a:xfrm flipH="false" flipV="false" rot="0">
            <a:off x="5275500" y="4743029"/>
            <a:ext cx="8321157" cy="5543971"/>
          </a:xfrm>
          <a:custGeom>
            <a:avLst/>
            <a:gdLst/>
            <a:ahLst/>
            <a:cxnLst/>
            <a:rect r="r" b="b" t="t" l="l"/>
            <a:pathLst>
              <a:path h="5543971" w="8321157">
                <a:moveTo>
                  <a:pt x="0" y="0"/>
                </a:moveTo>
                <a:lnTo>
                  <a:pt x="8321157" y="0"/>
                </a:lnTo>
                <a:lnTo>
                  <a:pt x="8321157" y="5543971"/>
                </a:lnTo>
                <a:lnTo>
                  <a:pt x="0" y="5543971"/>
                </a:lnTo>
                <a:lnTo>
                  <a:pt x="0" y="0"/>
                </a:lnTo>
                <a:close/>
              </a:path>
            </a:pathLst>
          </a:custGeom>
          <a:blipFill>
            <a:blip r:embed="rId2"/>
            <a:stretch>
              <a:fillRect l="0" t="0" r="0" b="0"/>
            </a:stretch>
          </a:blipFill>
        </p:spPr>
      </p:sp>
      <p:sp>
        <p:nvSpPr>
          <p:cNvPr name="TextBox 4" id="4"/>
          <p:cNvSpPr txBox="true"/>
          <p:nvPr/>
        </p:nvSpPr>
        <p:spPr>
          <a:xfrm rot="0">
            <a:off x="15186126" y="851378"/>
            <a:ext cx="2513344" cy="433131"/>
          </a:xfrm>
          <a:prstGeom prst="rect">
            <a:avLst/>
          </a:prstGeom>
        </p:spPr>
        <p:txBody>
          <a:bodyPr anchor="t" rtlCol="false" tIns="0" lIns="0" bIns="0" rIns="0">
            <a:spAutoFit/>
          </a:bodyPr>
          <a:lstStyle/>
          <a:p>
            <a:pPr algn="r">
              <a:lnSpc>
                <a:spcPts val="1674"/>
              </a:lnSpc>
            </a:pPr>
            <a:r>
              <a:rPr lang="en-US" b="true" sz="1800" spc="-54">
                <a:solidFill>
                  <a:srgbClr val="CA0013"/>
                </a:solidFill>
                <a:latin typeface="Inter Bold"/>
                <a:ea typeface="Inter Bold"/>
                <a:cs typeface="Inter Bold"/>
                <a:sym typeface="Inter Bold"/>
              </a:rPr>
              <a:t>PRESENTED BY</a:t>
            </a:r>
          </a:p>
          <a:p>
            <a:pPr algn="r" marL="0" indent="0" lvl="0">
              <a:lnSpc>
                <a:spcPts val="1674"/>
              </a:lnSpc>
            </a:pPr>
            <a:r>
              <a:rPr lang="en-US" b="true" sz="1800" spc="-54">
                <a:solidFill>
                  <a:srgbClr val="CA0013"/>
                </a:solidFill>
                <a:latin typeface="Inter Bold"/>
                <a:ea typeface="Inter Bold"/>
                <a:cs typeface="Inter Bold"/>
                <a:sym typeface="Inter Bold"/>
              </a:rPr>
              <a:t>OLIVIA WILSON</a:t>
            </a:r>
          </a:p>
        </p:txBody>
      </p:sp>
      <p:sp>
        <p:nvSpPr>
          <p:cNvPr name="TextBox 5" id="5"/>
          <p:cNvSpPr txBox="true"/>
          <p:nvPr/>
        </p:nvSpPr>
        <p:spPr>
          <a:xfrm rot="0">
            <a:off x="601946" y="820516"/>
            <a:ext cx="3127959" cy="223614"/>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REACH OUT TO US AT</a:t>
            </a:r>
          </a:p>
        </p:txBody>
      </p:sp>
      <p:sp>
        <p:nvSpPr>
          <p:cNvPr name="TextBox 6" id="6"/>
          <p:cNvSpPr txBox="true"/>
          <p:nvPr/>
        </p:nvSpPr>
        <p:spPr>
          <a:xfrm rot="0">
            <a:off x="7416491" y="820516"/>
            <a:ext cx="3127959" cy="223614"/>
          </a:xfrm>
          <a:prstGeom prst="rect">
            <a:avLst/>
          </a:prstGeom>
        </p:spPr>
        <p:txBody>
          <a:bodyPr anchor="t" rtlCol="false" tIns="0" lIns="0" bIns="0" rIns="0">
            <a:spAutoFit/>
          </a:bodyPr>
          <a:lstStyle/>
          <a:p>
            <a:pPr algn="ctr" marL="0" indent="0" lvl="0">
              <a:lnSpc>
                <a:spcPts val="1674"/>
              </a:lnSpc>
            </a:pPr>
            <a:r>
              <a:rPr lang="en-US" b="true" sz="1800" spc="-54">
                <a:solidFill>
                  <a:srgbClr val="CA0013"/>
                </a:solidFill>
                <a:latin typeface="Inter Bold"/>
                <a:ea typeface="Inter Bold"/>
                <a:cs typeface="Inter Bold"/>
                <a:sym typeface="Inter Bold"/>
              </a:rPr>
              <a:t>VISIT OUR WEBSITE AT</a:t>
            </a:r>
          </a:p>
        </p:txBody>
      </p:sp>
      <p:sp>
        <p:nvSpPr>
          <p:cNvPr name="TextBox 7" id="7"/>
          <p:cNvSpPr txBox="true"/>
          <p:nvPr/>
        </p:nvSpPr>
        <p:spPr>
          <a:xfrm rot="0">
            <a:off x="601946" y="1060894"/>
            <a:ext cx="4311093" cy="223614"/>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@REALLYGREATSITE</a:t>
            </a:r>
          </a:p>
        </p:txBody>
      </p:sp>
      <p:sp>
        <p:nvSpPr>
          <p:cNvPr name="TextBox 8" id="8"/>
          <p:cNvSpPr txBox="true"/>
          <p:nvPr/>
        </p:nvSpPr>
        <p:spPr>
          <a:xfrm rot="0">
            <a:off x="6824924" y="1060894"/>
            <a:ext cx="4311093" cy="223614"/>
          </a:xfrm>
          <a:prstGeom prst="rect">
            <a:avLst/>
          </a:prstGeom>
        </p:spPr>
        <p:txBody>
          <a:bodyPr anchor="t" rtlCol="false" tIns="0" lIns="0" bIns="0" rIns="0">
            <a:spAutoFit/>
          </a:bodyPr>
          <a:lstStyle/>
          <a:p>
            <a:pPr algn="ctr" marL="0" indent="0" lvl="0">
              <a:lnSpc>
                <a:spcPts val="1674"/>
              </a:lnSpc>
            </a:pPr>
            <a:r>
              <a:rPr lang="en-US" b="true" sz="1800" spc="-54">
                <a:solidFill>
                  <a:srgbClr val="CA0013"/>
                </a:solidFill>
                <a:latin typeface="Inter Bold"/>
                <a:ea typeface="Inter Bold"/>
                <a:cs typeface="Inter Bold"/>
                <a:sym typeface="Inter Bold"/>
              </a:rPr>
              <a:t>WWW.REALLYGREATSITE.COM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sp>
        <p:nvSpPr>
          <p:cNvPr name="TextBox 2" id="2"/>
          <p:cNvSpPr txBox="true"/>
          <p:nvPr/>
        </p:nvSpPr>
        <p:spPr>
          <a:xfrm rot="0">
            <a:off x="422706" y="623514"/>
            <a:ext cx="5566309" cy="2329720"/>
          </a:xfrm>
          <a:prstGeom prst="rect">
            <a:avLst/>
          </a:prstGeom>
        </p:spPr>
        <p:txBody>
          <a:bodyPr anchor="t" rtlCol="false" tIns="0" lIns="0" bIns="0" rIns="0">
            <a:spAutoFit/>
          </a:bodyPr>
          <a:lstStyle/>
          <a:p>
            <a:pPr algn="l" marL="0" indent="0" lvl="0">
              <a:lnSpc>
                <a:spcPts val="8610"/>
              </a:lnSpc>
            </a:pPr>
            <a:r>
              <a:rPr lang="en-US" b="true" sz="10899" spc="-1286">
                <a:solidFill>
                  <a:srgbClr val="CA0013"/>
                </a:solidFill>
                <a:latin typeface="Inter Bold"/>
                <a:ea typeface="Inter Bold"/>
                <a:cs typeface="Inter Bold"/>
                <a:sym typeface="Inter Bold"/>
              </a:rPr>
              <a:t>WHO WE ARE</a:t>
            </a:r>
          </a:p>
        </p:txBody>
      </p:sp>
      <p:sp>
        <p:nvSpPr>
          <p:cNvPr name="TextBox 3" id="3"/>
          <p:cNvSpPr txBox="true"/>
          <p:nvPr/>
        </p:nvSpPr>
        <p:spPr>
          <a:xfrm rot="0">
            <a:off x="422706" y="5145415"/>
            <a:ext cx="4512140" cy="2192655"/>
          </a:xfrm>
          <a:prstGeom prst="rect">
            <a:avLst/>
          </a:prstGeom>
        </p:spPr>
        <p:txBody>
          <a:bodyPr anchor="t" rtlCol="false" tIns="0" lIns="0" bIns="0" rIns="0">
            <a:spAutoFit/>
          </a:bodyPr>
          <a:lstStyle/>
          <a:p>
            <a:pPr algn="l" marL="0" indent="0" lvl="0">
              <a:lnSpc>
                <a:spcPts val="2520"/>
              </a:lnSpc>
            </a:pPr>
            <a:r>
              <a:rPr lang="en-US" sz="1800" spc="-160">
                <a:solidFill>
                  <a:srgbClr val="CA0013"/>
                </a:solidFill>
                <a:latin typeface="Inter"/>
                <a:ea typeface="Inter"/>
                <a:cs typeface="Inter"/>
                <a:sym typeface="Inter"/>
              </a:rPr>
              <a:t>Founded in 2010, Shodwe Group has become a leader in marketing. We pride ourselves on our commitment to delivering high-quality, innovative solutions tailored to meet the unique needs of our clients. Our mission is simple: to empower businesses and communities through cutting-edge strategies and sustainable practices.</a:t>
            </a:r>
          </a:p>
        </p:txBody>
      </p:sp>
      <p:sp>
        <p:nvSpPr>
          <p:cNvPr name="TextBox 4" id="4"/>
          <p:cNvSpPr txBox="true"/>
          <p:nvPr/>
        </p:nvSpPr>
        <p:spPr>
          <a:xfrm rot="0">
            <a:off x="10446905" y="9305925"/>
            <a:ext cx="251334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PRESENTED BY</a:t>
            </a:r>
          </a:p>
          <a:p>
            <a:pPr algn="l" marL="0" indent="0" lvl="0">
              <a:lnSpc>
                <a:spcPts val="1674"/>
              </a:lnSpc>
            </a:pPr>
            <a:r>
              <a:rPr lang="en-US" b="true" sz="1800" spc="-54">
                <a:solidFill>
                  <a:srgbClr val="CA0013"/>
                </a:solidFill>
                <a:latin typeface="Inter Bold"/>
                <a:ea typeface="Inter Bold"/>
                <a:cs typeface="Inter Bold"/>
                <a:sym typeface="Inter Bold"/>
              </a:rPr>
              <a:t>OLIVIA WILSON</a:t>
            </a:r>
          </a:p>
        </p:txBody>
      </p:sp>
      <p:sp>
        <p:nvSpPr>
          <p:cNvPr name="TextBox 5" id="5"/>
          <p:cNvSpPr txBox="true"/>
          <p:nvPr/>
        </p:nvSpPr>
        <p:spPr>
          <a:xfrm rot="0">
            <a:off x="422706" y="9096408"/>
            <a:ext cx="2513344" cy="642648"/>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INNOVATING SOLUTIONS FOR A CHANGING WORLD</a:t>
            </a:r>
          </a:p>
        </p:txBody>
      </p:sp>
      <p:grpSp>
        <p:nvGrpSpPr>
          <p:cNvPr name="Group 6" id="6"/>
          <p:cNvGrpSpPr/>
          <p:nvPr/>
        </p:nvGrpSpPr>
        <p:grpSpPr>
          <a:xfrm rot="0">
            <a:off x="10446905" y="5143500"/>
            <a:ext cx="7931544" cy="2958790"/>
            <a:chOff x="0" y="0"/>
            <a:chExt cx="10575393" cy="3945054"/>
          </a:xfrm>
        </p:grpSpPr>
        <p:sp>
          <p:nvSpPr>
            <p:cNvPr name="AutoShape 7" id="7"/>
            <p:cNvSpPr/>
            <p:nvPr/>
          </p:nvSpPr>
          <p:spPr>
            <a:xfrm>
              <a:off x="0" y="3932354"/>
              <a:ext cx="10575393" cy="0"/>
            </a:xfrm>
            <a:prstGeom prst="line">
              <a:avLst/>
            </a:prstGeom>
            <a:ln cap="flat" w="25400">
              <a:solidFill>
                <a:srgbClr val="C72A09"/>
              </a:solidFill>
              <a:prstDash val="solid"/>
              <a:headEnd type="none" len="sm" w="sm"/>
              <a:tailEnd type="none" len="sm" w="sm"/>
            </a:ln>
          </p:spPr>
        </p:sp>
        <p:sp>
          <p:nvSpPr>
            <p:cNvPr name="AutoShape 8" id="8"/>
            <p:cNvSpPr/>
            <p:nvPr/>
          </p:nvSpPr>
          <p:spPr>
            <a:xfrm>
              <a:off x="0" y="12700"/>
              <a:ext cx="10575393" cy="0"/>
            </a:xfrm>
            <a:prstGeom prst="line">
              <a:avLst/>
            </a:prstGeom>
            <a:ln cap="flat" w="25400">
              <a:solidFill>
                <a:srgbClr val="C72A09"/>
              </a:solidFill>
              <a:prstDash val="solid"/>
              <a:headEnd type="none" len="sm" w="sm"/>
              <a:tailEnd type="none" len="sm" w="sm"/>
            </a:ln>
          </p:spPr>
        </p:sp>
        <p:sp>
          <p:nvSpPr>
            <p:cNvPr name="AutoShape 9" id="9"/>
            <p:cNvSpPr/>
            <p:nvPr/>
          </p:nvSpPr>
          <p:spPr>
            <a:xfrm>
              <a:off x="0" y="1926007"/>
              <a:ext cx="10575393" cy="0"/>
            </a:xfrm>
            <a:prstGeom prst="line">
              <a:avLst/>
            </a:prstGeom>
            <a:ln cap="flat" w="25400">
              <a:solidFill>
                <a:srgbClr val="C72A09"/>
              </a:solidFill>
              <a:prstDash val="solid"/>
              <a:headEnd type="none" len="sm" w="sm"/>
              <a:tailEnd type="none" len="sm" w="sm"/>
            </a:ln>
          </p:spPr>
        </p:sp>
      </p:grpSp>
      <p:sp>
        <p:nvSpPr>
          <p:cNvPr name="TextBox 10" id="10"/>
          <p:cNvSpPr txBox="true"/>
          <p:nvPr/>
        </p:nvSpPr>
        <p:spPr>
          <a:xfrm rot="0">
            <a:off x="10446905" y="5505450"/>
            <a:ext cx="2734749" cy="852165"/>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Heavy"/>
                <a:ea typeface="Inter Heavy"/>
                <a:cs typeface="Inter Heavy"/>
                <a:sym typeface="Inter Heavy"/>
              </a:rPr>
              <a:t>MISSION: </a:t>
            </a:r>
            <a:r>
              <a:rPr lang="en-US" b="true" sz="1800" spc="-54">
                <a:solidFill>
                  <a:srgbClr val="CA0013"/>
                </a:solidFill>
                <a:latin typeface="Inter Semi-Bold"/>
                <a:ea typeface="Inter Semi-Bold"/>
                <a:cs typeface="Inter Semi-Bold"/>
                <a:sym typeface="Inter Semi-Bold"/>
              </a:rPr>
              <a:t>EMPOWERING PROGRESS THROUGH INNOVATION AND INTEGRITY.</a:t>
            </a:r>
          </a:p>
        </p:txBody>
      </p:sp>
      <p:sp>
        <p:nvSpPr>
          <p:cNvPr name="TextBox 11" id="11"/>
          <p:cNvSpPr txBox="true"/>
          <p:nvPr/>
        </p:nvSpPr>
        <p:spPr>
          <a:xfrm rot="0">
            <a:off x="10446905" y="6935800"/>
            <a:ext cx="2513344" cy="852165"/>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Heavy"/>
                <a:ea typeface="Inter Heavy"/>
                <a:cs typeface="Inter Heavy"/>
                <a:sym typeface="Inter Heavy"/>
              </a:rPr>
              <a:t>VISION: </a:t>
            </a:r>
            <a:r>
              <a:rPr lang="en-US" b="true" sz="1800" spc="-54">
                <a:solidFill>
                  <a:srgbClr val="CA0013"/>
                </a:solidFill>
                <a:latin typeface="Inter Semi-Bold"/>
                <a:ea typeface="Inter Semi-Bold"/>
                <a:cs typeface="Inter Semi-Bold"/>
                <a:sym typeface="Inter Semi-Bold"/>
              </a:rPr>
              <a:t>BECOMING A GLOBAL BENCHMARK FOR QUALITY AND SERVICE EXCELLENCE.</a:t>
            </a:r>
          </a:p>
        </p:txBody>
      </p:sp>
      <p:grpSp>
        <p:nvGrpSpPr>
          <p:cNvPr name="Group 12" id="12"/>
          <p:cNvGrpSpPr/>
          <p:nvPr/>
        </p:nvGrpSpPr>
        <p:grpSpPr>
          <a:xfrm rot="0">
            <a:off x="10446905" y="0"/>
            <a:ext cx="7841095" cy="4610100"/>
            <a:chOff x="0" y="0"/>
            <a:chExt cx="2710690" cy="1593725"/>
          </a:xfrm>
        </p:grpSpPr>
        <p:sp>
          <p:nvSpPr>
            <p:cNvPr name="Freeform 13" id="13"/>
            <p:cNvSpPr/>
            <p:nvPr/>
          </p:nvSpPr>
          <p:spPr>
            <a:xfrm flipH="false" flipV="false" rot="0">
              <a:off x="0" y="0"/>
              <a:ext cx="2710690" cy="1593725"/>
            </a:xfrm>
            <a:custGeom>
              <a:avLst/>
              <a:gdLst/>
              <a:ahLst/>
              <a:cxnLst/>
              <a:rect r="r" b="b" t="t" l="l"/>
              <a:pathLst>
                <a:path h="1593725" w="2710690">
                  <a:moveTo>
                    <a:pt x="0" y="0"/>
                  </a:moveTo>
                  <a:lnTo>
                    <a:pt x="2710690" y="0"/>
                  </a:lnTo>
                  <a:lnTo>
                    <a:pt x="2710690" y="1593725"/>
                  </a:lnTo>
                  <a:lnTo>
                    <a:pt x="0" y="1593725"/>
                  </a:lnTo>
                  <a:close/>
                </a:path>
              </a:pathLst>
            </a:custGeom>
            <a:blipFill>
              <a:blip r:embed="rId2"/>
              <a:stretch>
                <a:fillRect l="0" t="-6765" r="0" b="-6765"/>
              </a:stretch>
            </a:blipFill>
          </p:spPr>
        </p:sp>
      </p:grpSp>
      <p:sp>
        <p:nvSpPr>
          <p:cNvPr name="TextBox 14" id="14"/>
          <p:cNvSpPr txBox="true"/>
          <p:nvPr/>
        </p:nvSpPr>
        <p:spPr>
          <a:xfrm rot="0">
            <a:off x="4327755" y="8982715"/>
            <a:ext cx="2387654" cy="756341"/>
          </a:xfrm>
          <a:prstGeom prst="rect">
            <a:avLst/>
          </a:prstGeom>
        </p:spPr>
        <p:txBody>
          <a:bodyPr anchor="t" rtlCol="false" tIns="0" lIns="0" bIns="0" rIns="0">
            <a:spAutoFit/>
          </a:bodyPr>
          <a:lstStyle/>
          <a:p>
            <a:pPr algn="r" marL="0" indent="0" lvl="0">
              <a:lnSpc>
                <a:spcPts val="5528"/>
              </a:lnSpc>
            </a:pPr>
            <a:r>
              <a:rPr lang="en-US" b="true" sz="5945" spc="-178">
                <a:solidFill>
                  <a:srgbClr val="CA0013"/>
                </a:solidFill>
                <a:latin typeface="Inter Bold"/>
                <a:ea typeface="Inter Bold"/>
                <a:cs typeface="Inter Bold"/>
                <a:sym typeface="Inter Bold"/>
              </a:rPr>
              <a:t>(01)</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grpSp>
        <p:nvGrpSpPr>
          <p:cNvPr name="Group 2" id="2"/>
          <p:cNvGrpSpPr/>
          <p:nvPr/>
        </p:nvGrpSpPr>
        <p:grpSpPr>
          <a:xfrm rot="0">
            <a:off x="6511374" y="2583641"/>
            <a:ext cx="5265252" cy="5119718"/>
            <a:chOff x="0" y="0"/>
            <a:chExt cx="1639029" cy="1593725"/>
          </a:xfrm>
        </p:grpSpPr>
        <p:sp>
          <p:nvSpPr>
            <p:cNvPr name="Freeform 3" id="3"/>
            <p:cNvSpPr/>
            <p:nvPr/>
          </p:nvSpPr>
          <p:spPr>
            <a:xfrm flipH="false" flipV="false" rot="0">
              <a:off x="0" y="0"/>
              <a:ext cx="1639029" cy="1593725"/>
            </a:xfrm>
            <a:custGeom>
              <a:avLst/>
              <a:gdLst/>
              <a:ahLst/>
              <a:cxnLst/>
              <a:rect r="r" b="b" t="t" l="l"/>
              <a:pathLst>
                <a:path h="1593725" w="1639029">
                  <a:moveTo>
                    <a:pt x="0" y="0"/>
                  </a:moveTo>
                  <a:lnTo>
                    <a:pt x="1639029" y="0"/>
                  </a:lnTo>
                  <a:lnTo>
                    <a:pt x="1639029" y="1593725"/>
                  </a:lnTo>
                  <a:lnTo>
                    <a:pt x="0" y="1593725"/>
                  </a:lnTo>
                  <a:close/>
                </a:path>
              </a:pathLst>
            </a:custGeom>
            <a:blipFill>
              <a:blip r:embed="rId2"/>
              <a:stretch>
                <a:fillRect l="-22972" t="0" r="-22972" b="0"/>
              </a:stretch>
            </a:blipFill>
          </p:spPr>
        </p:sp>
      </p:grpSp>
      <p:sp>
        <p:nvSpPr>
          <p:cNvPr name="TextBox 4" id="4"/>
          <p:cNvSpPr txBox="true"/>
          <p:nvPr/>
        </p:nvSpPr>
        <p:spPr>
          <a:xfrm rot="0">
            <a:off x="422706" y="623514"/>
            <a:ext cx="6088668" cy="2329720"/>
          </a:xfrm>
          <a:prstGeom prst="rect">
            <a:avLst/>
          </a:prstGeom>
        </p:spPr>
        <p:txBody>
          <a:bodyPr anchor="t" rtlCol="false" tIns="0" lIns="0" bIns="0" rIns="0">
            <a:spAutoFit/>
          </a:bodyPr>
          <a:lstStyle/>
          <a:p>
            <a:pPr algn="l" marL="0" indent="0" lvl="0">
              <a:lnSpc>
                <a:spcPts val="8610"/>
              </a:lnSpc>
            </a:pPr>
            <a:r>
              <a:rPr lang="en-US" b="true" sz="10899" spc="-1286">
                <a:solidFill>
                  <a:srgbClr val="CA0013"/>
                </a:solidFill>
                <a:latin typeface="Inter Bold"/>
                <a:ea typeface="Inter Bold"/>
                <a:cs typeface="Inter Bold"/>
                <a:sym typeface="Inter Bold"/>
              </a:rPr>
              <a:t>MARKET INSIGHTS</a:t>
            </a:r>
          </a:p>
        </p:txBody>
      </p:sp>
      <p:sp>
        <p:nvSpPr>
          <p:cNvPr name="TextBox 5" id="5"/>
          <p:cNvSpPr txBox="true"/>
          <p:nvPr/>
        </p:nvSpPr>
        <p:spPr>
          <a:xfrm rot="0">
            <a:off x="13236290" y="9065547"/>
            <a:ext cx="251334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PRESENTED BY</a:t>
            </a:r>
          </a:p>
          <a:p>
            <a:pPr algn="l" marL="0" indent="0" lvl="0">
              <a:lnSpc>
                <a:spcPts val="1674"/>
              </a:lnSpc>
            </a:pPr>
            <a:r>
              <a:rPr lang="en-US" b="true" sz="1800" spc="-54">
                <a:solidFill>
                  <a:srgbClr val="CA0013"/>
                </a:solidFill>
                <a:latin typeface="Inter Bold"/>
                <a:ea typeface="Inter Bold"/>
                <a:cs typeface="Inter Bold"/>
                <a:sym typeface="Inter Bold"/>
              </a:rPr>
              <a:t>OLIVIA WILSON</a:t>
            </a:r>
          </a:p>
        </p:txBody>
      </p:sp>
      <p:sp>
        <p:nvSpPr>
          <p:cNvPr name="TextBox 6" id="6"/>
          <p:cNvSpPr txBox="true"/>
          <p:nvPr/>
        </p:nvSpPr>
        <p:spPr>
          <a:xfrm rot="0">
            <a:off x="13236290" y="860417"/>
            <a:ext cx="2513344" cy="642648"/>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60% OF BUYERS PRIORITIZE AUTHENTIC CONTENT.</a:t>
            </a:r>
          </a:p>
        </p:txBody>
      </p:sp>
      <p:sp>
        <p:nvSpPr>
          <p:cNvPr name="TextBox 7" id="7"/>
          <p:cNvSpPr txBox="true"/>
          <p:nvPr/>
        </p:nvSpPr>
        <p:spPr>
          <a:xfrm rot="0">
            <a:off x="422706" y="8745698"/>
            <a:ext cx="2930529" cy="752980"/>
          </a:xfrm>
          <a:prstGeom prst="rect">
            <a:avLst/>
          </a:prstGeom>
        </p:spPr>
        <p:txBody>
          <a:bodyPr anchor="t" rtlCol="false" tIns="0" lIns="0" bIns="0" rIns="0">
            <a:spAutoFit/>
          </a:bodyPr>
          <a:lstStyle/>
          <a:p>
            <a:pPr algn="l" marL="0" indent="0" lvl="0">
              <a:lnSpc>
                <a:spcPts val="5528"/>
              </a:lnSpc>
            </a:pPr>
            <a:r>
              <a:rPr lang="en-US" b="true" sz="5945" spc="-178">
                <a:solidFill>
                  <a:srgbClr val="CA0013"/>
                </a:solidFill>
                <a:latin typeface="Inter Bold"/>
                <a:ea typeface="Inter Bold"/>
                <a:cs typeface="Inter Bold"/>
                <a:sym typeface="Inter Bold"/>
              </a:rPr>
              <a:t>(02)</a:t>
            </a:r>
          </a:p>
        </p:txBody>
      </p:sp>
      <p:sp>
        <p:nvSpPr>
          <p:cNvPr name="TextBox 8" id="8"/>
          <p:cNvSpPr txBox="true"/>
          <p:nvPr/>
        </p:nvSpPr>
        <p:spPr>
          <a:xfrm rot="0">
            <a:off x="13236290" y="3578272"/>
            <a:ext cx="2653898" cy="2821305"/>
          </a:xfrm>
          <a:prstGeom prst="rect">
            <a:avLst/>
          </a:prstGeom>
        </p:spPr>
        <p:txBody>
          <a:bodyPr anchor="t" rtlCol="false" tIns="0" lIns="0" bIns="0" rIns="0">
            <a:spAutoFit/>
          </a:bodyPr>
          <a:lstStyle/>
          <a:p>
            <a:pPr algn="l" marL="0" indent="0" lvl="0">
              <a:lnSpc>
                <a:spcPts val="2520"/>
              </a:lnSpc>
            </a:pPr>
            <a:r>
              <a:rPr lang="en-US" sz="1800" spc="-160">
                <a:solidFill>
                  <a:srgbClr val="CA0013"/>
                </a:solidFill>
                <a:latin typeface="Inter"/>
                <a:ea typeface="Inter"/>
                <a:cs typeface="Inter"/>
                <a:sym typeface="Inter"/>
              </a:rPr>
              <a:t>In today’s digital age, marketing evolves rapidly. Shodwe Group stays ahead by analyzing trends and leveraging tools to maximize your reach. From social media to personalized customer experiences, we craft strategies that matter.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sp>
        <p:nvSpPr>
          <p:cNvPr name="TextBox 2" id="2"/>
          <p:cNvSpPr txBox="true"/>
          <p:nvPr/>
        </p:nvSpPr>
        <p:spPr>
          <a:xfrm rot="0">
            <a:off x="422706" y="2606427"/>
            <a:ext cx="6870406" cy="2338128"/>
          </a:xfrm>
          <a:prstGeom prst="rect">
            <a:avLst/>
          </a:prstGeom>
        </p:spPr>
        <p:txBody>
          <a:bodyPr anchor="t" rtlCol="false" tIns="0" lIns="0" bIns="0" rIns="0">
            <a:spAutoFit/>
          </a:bodyPr>
          <a:lstStyle/>
          <a:p>
            <a:pPr algn="l" marL="0" indent="0" lvl="0">
              <a:lnSpc>
                <a:spcPts val="8618"/>
              </a:lnSpc>
            </a:pPr>
            <a:r>
              <a:rPr lang="en-US" b="true" sz="10910" spc="-1287">
                <a:solidFill>
                  <a:srgbClr val="CA0013"/>
                </a:solidFill>
                <a:latin typeface="Inter Bold"/>
                <a:ea typeface="Inter Bold"/>
                <a:cs typeface="Inter Bold"/>
                <a:sym typeface="Inter Bold"/>
              </a:rPr>
              <a:t>SERVICES WE OFFER</a:t>
            </a:r>
          </a:p>
        </p:txBody>
      </p:sp>
      <p:grpSp>
        <p:nvGrpSpPr>
          <p:cNvPr name="Group 3" id="3"/>
          <p:cNvGrpSpPr/>
          <p:nvPr/>
        </p:nvGrpSpPr>
        <p:grpSpPr>
          <a:xfrm rot="0">
            <a:off x="13463175" y="0"/>
            <a:ext cx="4824825" cy="10287000"/>
            <a:chOff x="0" y="0"/>
            <a:chExt cx="747492" cy="1593725"/>
          </a:xfrm>
        </p:grpSpPr>
        <p:sp>
          <p:nvSpPr>
            <p:cNvPr name="Freeform 4" id="4"/>
            <p:cNvSpPr/>
            <p:nvPr/>
          </p:nvSpPr>
          <p:spPr>
            <a:xfrm flipH="false" flipV="false" rot="0">
              <a:off x="0" y="0"/>
              <a:ext cx="747492" cy="1593725"/>
            </a:xfrm>
            <a:custGeom>
              <a:avLst/>
              <a:gdLst/>
              <a:ahLst/>
              <a:cxnLst/>
              <a:rect r="r" b="b" t="t" l="l"/>
              <a:pathLst>
                <a:path h="1593725" w="747492">
                  <a:moveTo>
                    <a:pt x="0" y="0"/>
                  </a:moveTo>
                  <a:lnTo>
                    <a:pt x="747492" y="0"/>
                  </a:lnTo>
                  <a:lnTo>
                    <a:pt x="747492" y="1593725"/>
                  </a:lnTo>
                  <a:lnTo>
                    <a:pt x="0" y="1593725"/>
                  </a:lnTo>
                  <a:close/>
                </a:path>
              </a:pathLst>
            </a:custGeom>
            <a:blipFill>
              <a:blip r:embed="rId2"/>
              <a:stretch>
                <a:fillRect l="-109907" t="0" r="-109907" b="0"/>
              </a:stretch>
            </a:blipFill>
          </p:spPr>
        </p:sp>
      </p:grpSp>
      <p:grpSp>
        <p:nvGrpSpPr>
          <p:cNvPr name="Group 5" id="5"/>
          <p:cNvGrpSpPr/>
          <p:nvPr/>
        </p:nvGrpSpPr>
        <p:grpSpPr>
          <a:xfrm rot="0">
            <a:off x="11096757" y="2196852"/>
            <a:ext cx="5238486" cy="5893296"/>
            <a:chOff x="0" y="0"/>
            <a:chExt cx="1416645" cy="1593725"/>
          </a:xfrm>
        </p:grpSpPr>
        <p:sp>
          <p:nvSpPr>
            <p:cNvPr name="Freeform 6" id="6"/>
            <p:cNvSpPr/>
            <p:nvPr/>
          </p:nvSpPr>
          <p:spPr>
            <a:xfrm flipH="false" flipV="false" rot="0">
              <a:off x="0" y="0"/>
              <a:ext cx="1416645" cy="1593725"/>
            </a:xfrm>
            <a:custGeom>
              <a:avLst/>
              <a:gdLst/>
              <a:ahLst/>
              <a:cxnLst/>
              <a:rect r="r" b="b" t="t" l="l"/>
              <a:pathLst>
                <a:path h="1593725" w="1416645">
                  <a:moveTo>
                    <a:pt x="0" y="0"/>
                  </a:moveTo>
                  <a:lnTo>
                    <a:pt x="1416645" y="0"/>
                  </a:lnTo>
                  <a:lnTo>
                    <a:pt x="1416645" y="1593725"/>
                  </a:lnTo>
                  <a:lnTo>
                    <a:pt x="0" y="1593725"/>
                  </a:lnTo>
                  <a:close/>
                </a:path>
              </a:pathLst>
            </a:custGeom>
            <a:blipFill>
              <a:blip r:embed="rId3"/>
              <a:stretch>
                <a:fillRect l="0" t="-16666" r="0" b="-16666"/>
              </a:stretch>
            </a:blipFill>
          </p:spPr>
        </p:sp>
      </p:grpSp>
      <p:sp>
        <p:nvSpPr>
          <p:cNvPr name="TextBox 7" id="7"/>
          <p:cNvSpPr txBox="true"/>
          <p:nvPr/>
        </p:nvSpPr>
        <p:spPr>
          <a:xfrm rot="0">
            <a:off x="422706" y="8745698"/>
            <a:ext cx="2930529" cy="752980"/>
          </a:xfrm>
          <a:prstGeom prst="rect">
            <a:avLst/>
          </a:prstGeom>
        </p:spPr>
        <p:txBody>
          <a:bodyPr anchor="t" rtlCol="false" tIns="0" lIns="0" bIns="0" rIns="0">
            <a:spAutoFit/>
          </a:bodyPr>
          <a:lstStyle/>
          <a:p>
            <a:pPr algn="l" marL="0" indent="0" lvl="0">
              <a:lnSpc>
                <a:spcPts val="5528"/>
              </a:lnSpc>
            </a:pPr>
            <a:r>
              <a:rPr lang="en-US" b="true" sz="5945" spc="-178">
                <a:solidFill>
                  <a:srgbClr val="CA0013"/>
                </a:solidFill>
                <a:latin typeface="Inter Bold"/>
                <a:ea typeface="Inter Bold"/>
                <a:cs typeface="Inter Bold"/>
                <a:sym typeface="Inter Bold"/>
              </a:rPr>
              <a:t>(03)</a:t>
            </a:r>
          </a:p>
        </p:txBody>
      </p:sp>
      <p:sp>
        <p:nvSpPr>
          <p:cNvPr name="TextBox 8" id="8"/>
          <p:cNvSpPr txBox="true"/>
          <p:nvPr/>
        </p:nvSpPr>
        <p:spPr>
          <a:xfrm rot="0">
            <a:off x="422706" y="5300856"/>
            <a:ext cx="2653898" cy="2192655"/>
          </a:xfrm>
          <a:prstGeom prst="rect">
            <a:avLst/>
          </a:prstGeom>
        </p:spPr>
        <p:txBody>
          <a:bodyPr anchor="t" rtlCol="false" tIns="0" lIns="0" bIns="0" rIns="0">
            <a:spAutoFit/>
          </a:bodyPr>
          <a:lstStyle/>
          <a:p>
            <a:pPr algn="l" marL="0" indent="0" lvl="0">
              <a:lnSpc>
                <a:spcPts val="2520"/>
              </a:lnSpc>
            </a:pPr>
            <a:r>
              <a:rPr lang="en-US" sz="1800" spc="-160">
                <a:solidFill>
                  <a:srgbClr val="CA0013"/>
                </a:solidFill>
                <a:latin typeface="Inter"/>
                <a:ea typeface="Inter"/>
                <a:cs typeface="Inter"/>
                <a:sym typeface="Inter"/>
              </a:rPr>
              <a:t>From brand strategy to execution, Shodwe Group provides end-to-end marketing solutions tailored to your goals. Our services are designed to engage, inspire, and convert.</a:t>
            </a:r>
          </a:p>
        </p:txBody>
      </p:sp>
      <p:sp>
        <p:nvSpPr>
          <p:cNvPr name="TextBox 9" id="9"/>
          <p:cNvSpPr txBox="true"/>
          <p:nvPr/>
        </p:nvSpPr>
        <p:spPr>
          <a:xfrm rot="0">
            <a:off x="631299" y="1076325"/>
            <a:ext cx="251334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PRESENTED BY</a:t>
            </a:r>
          </a:p>
          <a:p>
            <a:pPr algn="l" marL="0" indent="0" lvl="0">
              <a:lnSpc>
                <a:spcPts val="1674"/>
              </a:lnSpc>
            </a:pPr>
            <a:r>
              <a:rPr lang="en-US" b="true" sz="1800" spc="-54">
                <a:solidFill>
                  <a:srgbClr val="CA0013"/>
                </a:solidFill>
                <a:latin typeface="Inter Bold"/>
                <a:ea typeface="Inter Bold"/>
                <a:cs typeface="Inter Bold"/>
                <a:sym typeface="Inter Bold"/>
              </a:rPr>
              <a:t>OLIVIA WILSON</a:t>
            </a:r>
          </a:p>
        </p:txBody>
      </p:sp>
      <p:sp>
        <p:nvSpPr>
          <p:cNvPr name="TextBox 10" id="10"/>
          <p:cNvSpPr txBox="true"/>
          <p:nvPr/>
        </p:nvSpPr>
        <p:spPr>
          <a:xfrm rot="0">
            <a:off x="5280651" y="7835628"/>
            <a:ext cx="2513344" cy="433131"/>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OUR EXPERTISE INCLUDES</a:t>
            </a:r>
          </a:p>
        </p:txBody>
      </p:sp>
      <p:sp>
        <p:nvSpPr>
          <p:cNvPr name="TextBox 11" id="11"/>
          <p:cNvSpPr txBox="true"/>
          <p:nvPr/>
        </p:nvSpPr>
        <p:spPr>
          <a:xfrm rot="0">
            <a:off x="5280651" y="8325909"/>
            <a:ext cx="3026444" cy="1012648"/>
          </a:xfrm>
          <a:prstGeom prst="rect">
            <a:avLst/>
          </a:prstGeom>
        </p:spPr>
        <p:txBody>
          <a:bodyPr anchor="t" rtlCol="false" tIns="0" lIns="0" bIns="0" rIns="0">
            <a:spAutoFit/>
          </a:bodyPr>
          <a:lstStyle/>
          <a:p>
            <a:pPr algn="l">
              <a:lnSpc>
                <a:spcPts val="2736"/>
              </a:lnSpc>
            </a:pPr>
            <a:r>
              <a:rPr lang="en-US" b="true" sz="1800" spc="-54">
                <a:solidFill>
                  <a:srgbClr val="CA0013"/>
                </a:solidFill>
                <a:latin typeface="Inter Medium"/>
                <a:ea typeface="Inter Medium"/>
                <a:cs typeface="Inter Medium"/>
                <a:sym typeface="Inter Medium"/>
              </a:rPr>
              <a:t>DIGITAL MARKETING</a:t>
            </a:r>
          </a:p>
          <a:p>
            <a:pPr algn="l">
              <a:lnSpc>
                <a:spcPts val="2736"/>
              </a:lnSpc>
            </a:pPr>
            <a:r>
              <a:rPr lang="en-US" b="true" sz="1800" spc="-54">
                <a:solidFill>
                  <a:srgbClr val="CA0013"/>
                </a:solidFill>
                <a:latin typeface="Inter Medium"/>
                <a:ea typeface="Inter Medium"/>
                <a:cs typeface="Inter Medium"/>
                <a:sym typeface="Inter Medium"/>
              </a:rPr>
              <a:t>BRAND STRATEGY</a:t>
            </a:r>
          </a:p>
          <a:p>
            <a:pPr algn="l" marL="0" indent="0" lvl="0">
              <a:lnSpc>
                <a:spcPts val="2736"/>
              </a:lnSpc>
            </a:pPr>
            <a:r>
              <a:rPr lang="en-US" b="true" sz="1800" spc="-54">
                <a:solidFill>
                  <a:srgbClr val="CA0013"/>
                </a:solidFill>
                <a:latin typeface="Inter Medium"/>
                <a:ea typeface="Inter Medium"/>
                <a:cs typeface="Inter Medium"/>
                <a:sym typeface="Inter Medium"/>
              </a:rPr>
              <a:t>CREATIVE DESIGN</a:t>
            </a:r>
          </a:p>
        </p:txBody>
      </p:sp>
      <p:sp>
        <p:nvSpPr>
          <p:cNvPr name="AutoShape 12" id="12"/>
          <p:cNvSpPr/>
          <p:nvPr/>
        </p:nvSpPr>
        <p:spPr>
          <a:xfrm>
            <a:off x="5280651" y="9408117"/>
            <a:ext cx="4418327" cy="0"/>
          </a:xfrm>
          <a:prstGeom prst="line">
            <a:avLst/>
          </a:prstGeom>
          <a:ln cap="flat" w="19050">
            <a:solidFill>
              <a:srgbClr val="C72A09"/>
            </a:solidFill>
            <a:prstDash val="solid"/>
            <a:headEnd type="none" len="sm" w="sm"/>
            <a:tailEnd type="none" len="sm" w="sm"/>
          </a:ln>
        </p:spPr>
      </p:sp>
      <p:sp>
        <p:nvSpPr>
          <p:cNvPr name="AutoShape 13" id="13"/>
          <p:cNvSpPr/>
          <p:nvPr/>
        </p:nvSpPr>
        <p:spPr>
          <a:xfrm>
            <a:off x="5280651" y="8691580"/>
            <a:ext cx="4418327" cy="0"/>
          </a:xfrm>
          <a:prstGeom prst="line">
            <a:avLst/>
          </a:prstGeom>
          <a:ln cap="flat" w="19050">
            <a:solidFill>
              <a:srgbClr val="C72A09"/>
            </a:solidFill>
            <a:prstDash val="solid"/>
            <a:headEnd type="none" len="sm" w="sm"/>
            <a:tailEnd type="none" len="sm" w="sm"/>
          </a:ln>
        </p:spPr>
      </p:sp>
      <p:sp>
        <p:nvSpPr>
          <p:cNvPr name="AutoShape 14" id="14"/>
          <p:cNvSpPr/>
          <p:nvPr/>
        </p:nvSpPr>
        <p:spPr>
          <a:xfrm>
            <a:off x="5280651" y="8335434"/>
            <a:ext cx="4418327" cy="0"/>
          </a:xfrm>
          <a:prstGeom prst="line">
            <a:avLst/>
          </a:prstGeom>
          <a:ln cap="flat" w="19050">
            <a:solidFill>
              <a:srgbClr val="C72A09"/>
            </a:solidFill>
            <a:prstDash val="solid"/>
            <a:headEnd type="none" len="sm" w="sm"/>
            <a:tailEnd type="none" len="sm" w="sm"/>
          </a:ln>
        </p:spPr>
      </p:sp>
      <p:sp>
        <p:nvSpPr>
          <p:cNvPr name="AutoShape 15" id="15"/>
          <p:cNvSpPr/>
          <p:nvPr/>
        </p:nvSpPr>
        <p:spPr>
          <a:xfrm>
            <a:off x="5280651" y="9047726"/>
            <a:ext cx="4418327" cy="0"/>
          </a:xfrm>
          <a:prstGeom prst="line">
            <a:avLst/>
          </a:prstGeom>
          <a:ln cap="flat" w="19050">
            <a:solidFill>
              <a:srgbClr val="C72A09"/>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sp>
        <p:nvSpPr>
          <p:cNvPr name="TextBox 2" id="2"/>
          <p:cNvSpPr txBox="true"/>
          <p:nvPr/>
        </p:nvSpPr>
        <p:spPr>
          <a:xfrm rot="0">
            <a:off x="631299" y="2281136"/>
            <a:ext cx="6870406" cy="3427935"/>
          </a:xfrm>
          <a:prstGeom prst="rect">
            <a:avLst/>
          </a:prstGeom>
        </p:spPr>
        <p:txBody>
          <a:bodyPr anchor="t" rtlCol="false" tIns="0" lIns="0" bIns="0" rIns="0">
            <a:spAutoFit/>
          </a:bodyPr>
          <a:lstStyle/>
          <a:p>
            <a:pPr algn="l" marL="0" indent="0" lvl="0">
              <a:lnSpc>
                <a:spcPts val="8618"/>
              </a:lnSpc>
            </a:pPr>
            <a:r>
              <a:rPr lang="en-US" b="true" sz="10910" spc="-1287">
                <a:solidFill>
                  <a:srgbClr val="CA0013"/>
                </a:solidFill>
                <a:latin typeface="Inter Bold"/>
                <a:ea typeface="Inter Bold"/>
                <a:cs typeface="Inter Bold"/>
                <a:sym typeface="Inter Bold"/>
              </a:rPr>
              <a:t>WHY SHODWE GROUP</a:t>
            </a:r>
          </a:p>
        </p:txBody>
      </p:sp>
      <p:sp>
        <p:nvSpPr>
          <p:cNvPr name="TextBox 3" id="3"/>
          <p:cNvSpPr txBox="true"/>
          <p:nvPr/>
        </p:nvSpPr>
        <p:spPr>
          <a:xfrm rot="0">
            <a:off x="14801245" y="865419"/>
            <a:ext cx="2458055" cy="756341"/>
          </a:xfrm>
          <a:prstGeom prst="rect">
            <a:avLst/>
          </a:prstGeom>
        </p:spPr>
        <p:txBody>
          <a:bodyPr anchor="t" rtlCol="false" tIns="0" lIns="0" bIns="0" rIns="0">
            <a:spAutoFit/>
          </a:bodyPr>
          <a:lstStyle/>
          <a:p>
            <a:pPr algn="r" marL="0" indent="0" lvl="0">
              <a:lnSpc>
                <a:spcPts val="5528"/>
              </a:lnSpc>
            </a:pPr>
            <a:r>
              <a:rPr lang="en-US" b="true" sz="5945" spc="-178">
                <a:solidFill>
                  <a:srgbClr val="CA0013"/>
                </a:solidFill>
                <a:latin typeface="Inter Bold"/>
                <a:ea typeface="Inter Bold"/>
                <a:cs typeface="Inter Bold"/>
                <a:sym typeface="Inter Bold"/>
              </a:rPr>
              <a:t>(04)</a:t>
            </a:r>
          </a:p>
        </p:txBody>
      </p:sp>
      <p:sp>
        <p:nvSpPr>
          <p:cNvPr name="TextBox 4" id="4"/>
          <p:cNvSpPr txBox="true"/>
          <p:nvPr/>
        </p:nvSpPr>
        <p:spPr>
          <a:xfrm rot="0">
            <a:off x="14605402" y="2250021"/>
            <a:ext cx="2653898" cy="2506980"/>
          </a:xfrm>
          <a:prstGeom prst="rect">
            <a:avLst/>
          </a:prstGeom>
        </p:spPr>
        <p:txBody>
          <a:bodyPr anchor="t" rtlCol="false" tIns="0" lIns="0" bIns="0" rIns="0">
            <a:spAutoFit/>
          </a:bodyPr>
          <a:lstStyle/>
          <a:p>
            <a:pPr algn="l" marL="0" indent="0" lvl="0">
              <a:lnSpc>
                <a:spcPts val="2520"/>
              </a:lnSpc>
            </a:pPr>
            <a:r>
              <a:rPr lang="en-US" sz="1800" spc="-160">
                <a:solidFill>
                  <a:srgbClr val="CA0013"/>
                </a:solidFill>
                <a:latin typeface="Inter"/>
                <a:ea typeface="Inter"/>
                <a:cs typeface="Inter"/>
                <a:sym typeface="Inter"/>
              </a:rPr>
              <a:t>At Shodwe Group, we believe every brand has a story worth telling. What sets us apart is our ability to combine creative ingenuity with data-driven insights, ensuring that your marketing investments yield maximum ROI.</a:t>
            </a:r>
          </a:p>
        </p:txBody>
      </p:sp>
      <p:sp>
        <p:nvSpPr>
          <p:cNvPr name="TextBox 5" id="5"/>
          <p:cNvSpPr txBox="true"/>
          <p:nvPr/>
        </p:nvSpPr>
        <p:spPr>
          <a:xfrm rot="0">
            <a:off x="631299" y="770169"/>
            <a:ext cx="251334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PRESENTED BY</a:t>
            </a:r>
          </a:p>
          <a:p>
            <a:pPr algn="l" marL="0" indent="0" lvl="0">
              <a:lnSpc>
                <a:spcPts val="1674"/>
              </a:lnSpc>
            </a:pPr>
            <a:r>
              <a:rPr lang="en-US" b="true" sz="1800" spc="-54">
                <a:solidFill>
                  <a:srgbClr val="CA0013"/>
                </a:solidFill>
                <a:latin typeface="Inter Bold"/>
                <a:ea typeface="Inter Bold"/>
                <a:cs typeface="Inter Bold"/>
                <a:sym typeface="Inter Bold"/>
              </a:rPr>
              <a:t>OLIVIA WILSON</a:t>
            </a:r>
          </a:p>
        </p:txBody>
      </p:sp>
      <p:grpSp>
        <p:nvGrpSpPr>
          <p:cNvPr name="Group 6" id="6"/>
          <p:cNvGrpSpPr/>
          <p:nvPr/>
        </p:nvGrpSpPr>
        <p:grpSpPr>
          <a:xfrm rot="0">
            <a:off x="0" y="6375821"/>
            <a:ext cx="18288000" cy="3911179"/>
            <a:chOff x="0" y="0"/>
            <a:chExt cx="7451986" cy="1593725"/>
          </a:xfrm>
        </p:grpSpPr>
        <p:sp>
          <p:nvSpPr>
            <p:cNvPr name="Freeform 7" id="7"/>
            <p:cNvSpPr/>
            <p:nvPr/>
          </p:nvSpPr>
          <p:spPr>
            <a:xfrm flipH="false" flipV="false" rot="0">
              <a:off x="0" y="0"/>
              <a:ext cx="7451986" cy="1593725"/>
            </a:xfrm>
            <a:custGeom>
              <a:avLst/>
              <a:gdLst/>
              <a:ahLst/>
              <a:cxnLst/>
              <a:rect r="r" b="b" t="t" l="l"/>
              <a:pathLst>
                <a:path h="1593725" w="7451986">
                  <a:moveTo>
                    <a:pt x="0" y="0"/>
                  </a:moveTo>
                  <a:lnTo>
                    <a:pt x="7451986" y="0"/>
                  </a:lnTo>
                  <a:lnTo>
                    <a:pt x="7451986" y="1593725"/>
                  </a:lnTo>
                  <a:lnTo>
                    <a:pt x="0" y="1593725"/>
                  </a:lnTo>
                  <a:close/>
                </a:path>
              </a:pathLst>
            </a:custGeom>
            <a:blipFill>
              <a:blip r:embed="rId2"/>
              <a:stretch>
                <a:fillRect l="0" t="-105860" r="0" b="-105860"/>
              </a:stretch>
            </a:blip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grpSp>
        <p:nvGrpSpPr>
          <p:cNvPr name="Group 2" id="2"/>
          <p:cNvGrpSpPr/>
          <p:nvPr/>
        </p:nvGrpSpPr>
        <p:grpSpPr>
          <a:xfrm rot="0">
            <a:off x="7395001" y="5380231"/>
            <a:ext cx="2619243" cy="2946648"/>
            <a:chOff x="0" y="0"/>
            <a:chExt cx="1416645" cy="1593725"/>
          </a:xfrm>
        </p:grpSpPr>
        <p:sp>
          <p:nvSpPr>
            <p:cNvPr name="Freeform 3" id="3"/>
            <p:cNvSpPr/>
            <p:nvPr/>
          </p:nvSpPr>
          <p:spPr>
            <a:xfrm flipH="false" flipV="false" rot="0">
              <a:off x="0" y="0"/>
              <a:ext cx="1416645" cy="1593725"/>
            </a:xfrm>
            <a:custGeom>
              <a:avLst/>
              <a:gdLst/>
              <a:ahLst/>
              <a:cxnLst/>
              <a:rect r="r" b="b" t="t" l="l"/>
              <a:pathLst>
                <a:path h="1593725" w="1416645">
                  <a:moveTo>
                    <a:pt x="0" y="0"/>
                  </a:moveTo>
                  <a:lnTo>
                    <a:pt x="1416645" y="0"/>
                  </a:lnTo>
                  <a:lnTo>
                    <a:pt x="1416645" y="1593725"/>
                  </a:lnTo>
                  <a:lnTo>
                    <a:pt x="0" y="1593725"/>
                  </a:lnTo>
                  <a:close/>
                </a:path>
              </a:pathLst>
            </a:custGeom>
            <a:blipFill>
              <a:blip r:embed="rId2"/>
              <a:stretch>
                <a:fillRect l="0" t="-16666" r="0" b="-16666"/>
              </a:stretch>
            </a:blipFill>
          </p:spPr>
        </p:sp>
      </p:grpSp>
      <p:grpSp>
        <p:nvGrpSpPr>
          <p:cNvPr name="Group 4" id="4"/>
          <p:cNvGrpSpPr/>
          <p:nvPr/>
        </p:nvGrpSpPr>
        <p:grpSpPr>
          <a:xfrm rot="0">
            <a:off x="4013758" y="5380231"/>
            <a:ext cx="2619243" cy="2946648"/>
            <a:chOff x="0" y="0"/>
            <a:chExt cx="1416645" cy="1593725"/>
          </a:xfrm>
        </p:grpSpPr>
        <p:sp>
          <p:nvSpPr>
            <p:cNvPr name="Freeform 5" id="5"/>
            <p:cNvSpPr/>
            <p:nvPr/>
          </p:nvSpPr>
          <p:spPr>
            <a:xfrm flipH="false" flipV="false" rot="0">
              <a:off x="0" y="0"/>
              <a:ext cx="1416645" cy="1593725"/>
            </a:xfrm>
            <a:custGeom>
              <a:avLst/>
              <a:gdLst/>
              <a:ahLst/>
              <a:cxnLst/>
              <a:rect r="r" b="b" t="t" l="l"/>
              <a:pathLst>
                <a:path h="1593725" w="1416645">
                  <a:moveTo>
                    <a:pt x="0" y="0"/>
                  </a:moveTo>
                  <a:lnTo>
                    <a:pt x="1416645" y="0"/>
                  </a:lnTo>
                  <a:lnTo>
                    <a:pt x="1416645" y="1593725"/>
                  </a:lnTo>
                  <a:lnTo>
                    <a:pt x="0" y="1593725"/>
                  </a:lnTo>
                  <a:close/>
                </a:path>
              </a:pathLst>
            </a:custGeom>
            <a:blipFill>
              <a:blip r:embed="rId3"/>
              <a:stretch>
                <a:fillRect l="-34427" t="0" r="-34427" b="0"/>
              </a:stretch>
            </a:blipFill>
          </p:spPr>
        </p:sp>
      </p:grpSp>
      <p:grpSp>
        <p:nvGrpSpPr>
          <p:cNvPr name="Group 6" id="6"/>
          <p:cNvGrpSpPr/>
          <p:nvPr/>
        </p:nvGrpSpPr>
        <p:grpSpPr>
          <a:xfrm rot="0">
            <a:off x="631299" y="5380231"/>
            <a:ext cx="2619243" cy="2946648"/>
            <a:chOff x="0" y="0"/>
            <a:chExt cx="1416645" cy="1593725"/>
          </a:xfrm>
        </p:grpSpPr>
        <p:sp>
          <p:nvSpPr>
            <p:cNvPr name="Freeform 7" id="7"/>
            <p:cNvSpPr/>
            <p:nvPr/>
          </p:nvSpPr>
          <p:spPr>
            <a:xfrm flipH="false" flipV="false" rot="0">
              <a:off x="0" y="0"/>
              <a:ext cx="1416645" cy="1593725"/>
            </a:xfrm>
            <a:custGeom>
              <a:avLst/>
              <a:gdLst/>
              <a:ahLst/>
              <a:cxnLst/>
              <a:rect r="r" b="b" t="t" l="l"/>
              <a:pathLst>
                <a:path h="1593725" w="1416645">
                  <a:moveTo>
                    <a:pt x="0" y="0"/>
                  </a:moveTo>
                  <a:lnTo>
                    <a:pt x="1416645" y="0"/>
                  </a:lnTo>
                  <a:lnTo>
                    <a:pt x="1416645" y="1593725"/>
                  </a:lnTo>
                  <a:lnTo>
                    <a:pt x="0" y="1593725"/>
                  </a:lnTo>
                  <a:close/>
                </a:path>
              </a:pathLst>
            </a:custGeom>
            <a:blipFill>
              <a:blip r:embed="rId4"/>
              <a:stretch>
                <a:fillRect l="-34427" t="0" r="-34427" b="0"/>
              </a:stretch>
            </a:blipFill>
          </p:spPr>
        </p:sp>
      </p:grpSp>
      <p:sp>
        <p:nvSpPr>
          <p:cNvPr name="TextBox 8" id="8"/>
          <p:cNvSpPr txBox="true"/>
          <p:nvPr/>
        </p:nvSpPr>
        <p:spPr>
          <a:xfrm rot="0">
            <a:off x="7395001" y="1245648"/>
            <a:ext cx="6870406" cy="1248321"/>
          </a:xfrm>
          <a:prstGeom prst="rect">
            <a:avLst/>
          </a:prstGeom>
        </p:spPr>
        <p:txBody>
          <a:bodyPr anchor="t" rtlCol="false" tIns="0" lIns="0" bIns="0" rIns="0">
            <a:spAutoFit/>
          </a:bodyPr>
          <a:lstStyle/>
          <a:p>
            <a:pPr algn="l" marL="0" indent="0" lvl="0">
              <a:lnSpc>
                <a:spcPts val="8618"/>
              </a:lnSpc>
            </a:pPr>
            <a:r>
              <a:rPr lang="en-US" b="true" sz="10910" spc="-1287">
                <a:solidFill>
                  <a:srgbClr val="CA0013"/>
                </a:solidFill>
                <a:latin typeface="Inter Bold"/>
                <a:ea typeface="Inter Bold"/>
                <a:cs typeface="Inter Bold"/>
                <a:sym typeface="Inter Bold"/>
              </a:rPr>
              <a:t>OUR TEAM</a:t>
            </a:r>
          </a:p>
        </p:txBody>
      </p:sp>
      <p:sp>
        <p:nvSpPr>
          <p:cNvPr name="TextBox 9" id="9"/>
          <p:cNvSpPr txBox="true"/>
          <p:nvPr/>
        </p:nvSpPr>
        <p:spPr>
          <a:xfrm rot="0">
            <a:off x="14328771" y="5523106"/>
            <a:ext cx="2930529" cy="752980"/>
          </a:xfrm>
          <a:prstGeom prst="rect">
            <a:avLst/>
          </a:prstGeom>
        </p:spPr>
        <p:txBody>
          <a:bodyPr anchor="t" rtlCol="false" tIns="0" lIns="0" bIns="0" rIns="0">
            <a:spAutoFit/>
          </a:bodyPr>
          <a:lstStyle/>
          <a:p>
            <a:pPr algn="l" marL="0" indent="0" lvl="0">
              <a:lnSpc>
                <a:spcPts val="5528"/>
              </a:lnSpc>
            </a:pPr>
            <a:r>
              <a:rPr lang="en-US" b="true" sz="5945" spc="-178">
                <a:solidFill>
                  <a:srgbClr val="CA0013"/>
                </a:solidFill>
                <a:latin typeface="Inter Bold"/>
                <a:ea typeface="Inter Bold"/>
                <a:cs typeface="Inter Bold"/>
                <a:sym typeface="Inter Bold"/>
              </a:rPr>
              <a:t>(05)</a:t>
            </a:r>
          </a:p>
        </p:txBody>
      </p:sp>
      <p:sp>
        <p:nvSpPr>
          <p:cNvPr name="TextBox 10" id="10"/>
          <p:cNvSpPr txBox="true"/>
          <p:nvPr/>
        </p:nvSpPr>
        <p:spPr>
          <a:xfrm rot="0">
            <a:off x="14328771" y="6874527"/>
            <a:ext cx="2653898" cy="2192655"/>
          </a:xfrm>
          <a:prstGeom prst="rect">
            <a:avLst/>
          </a:prstGeom>
        </p:spPr>
        <p:txBody>
          <a:bodyPr anchor="t" rtlCol="false" tIns="0" lIns="0" bIns="0" rIns="0">
            <a:spAutoFit/>
          </a:bodyPr>
          <a:lstStyle/>
          <a:p>
            <a:pPr algn="l" marL="0" indent="0" lvl="0">
              <a:lnSpc>
                <a:spcPts val="2520"/>
              </a:lnSpc>
            </a:pPr>
            <a:r>
              <a:rPr lang="en-US" sz="1800" spc="-160">
                <a:solidFill>
                  <a:srgbClr val="CA0013"/>
                </a:solidFill>
                <a:latin typeface="Inter"/>
                <a:ea typeface="Inter"/>
                <a:cs typeface="Inter"/>
                <a:sym typeface="Inter"/>
              </a:rPr>
              <a:t>Our team of marketing professionals combines experience and passion to deliver results. From strategists to designers, every team member brings unique skills to the table.</a:t>
            </a:r>
          </a:p>
        </p:txBody>
      </p:sp>
      <p:sp>
        <p:nvSpPr>
          <p:cNvPr name="TextBox 11" id="11"/>
          <p:cNvSpPr txBox="true"/>
          <p:nvPr/>
        </p:nvSpPr>
        <p:spPr>
          <a:xfrm rot="0">
            <a:off x="631299" y="1076325"/>
            <a:ext cx="251334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PRESENTED BY</a:t>
            </a:r>
          </a:p>
          <a:p>
            <a:pPr algn="l" marL="0" indent="0" lvl="0">
              <a:lnSpc>
                <a:spcPts val="1674"/>
              </a:lnSpc>
            </a:pPr>
            <a:r>
              <a:rPr lang="en-US" b="true" sz="1800" spc="-54">
                <a:solidFill>
                  <a:srgbClr val="CA0013"/>
                </a:solidFill>
                <a:latin typeface="Inter Bold"/>
                <a:ea typeface="Inter Bold"/>
                <a:cs typeface="Inter Bold"/>
                <a:sym typeface="Inter Bold"/>
              </a:rPr>
              <a:t>OLIVIA WILSON</a:t>
            </a:r>
          </a:p>
        </p:txBody>
      </p:sp>
      <p:sp>
        <p:nvSpPr>
          <p:cNvPr name="TextBox 12" id="12"/>
          <p:cNvSpPr txBox="true"/>
          <p:nvPr/>
        </p:nvSpPr>
        <p:spPr>
          <a:xfrm rot="0">
            <a:off x="7423024" y="2770194"/>
            <a:ext cx="3416705" cy="598257"/>
          </a:xfrm>
          <a:prstGeom prst="rect">
            <a:avLst/>
          </a:prstGeom>
        </p:spPr>
        <p:txBody>
          <a:bodyPr anchor="t" rtlCol="false" tIns="0" lIns="0" bIns="0" rIns="0">
            <a:spAutoFit/>
          </a:bodyPr>
          <a:lstStyle/>
          <a:p>
            <a:pPr algn="just" marL="0" indent="0" lvl="0">
              <a:lnSpc>
                <a:spcPts val="2275"/>
              </a:lnSpc>
            </a:pPr>
            <a:r>
              <a:rPr lang="en-US" b="true" sz="2446" spc="-73">
                <a:solidFill>
                  <a:srgbClr val="CA0013"/>
                </a:solidFill>
                <a:latin typeface="Inter Bold"/>
                <a:ea typeface="Inter Bold"/>
                <a:cs typeface="Inter Bold"/>
                <a:sym typeface="Inter Bold"/>
              </a:rPr>
              <a:t>MARKETING EXPERTS AT YOUR SERVICE</a:t>
            </a:r>
          </a:p>
        </p:txBody>
      </p:sp>
      <p:sp>
        <p:nvSpPr>
          <p:cNvPr name="TextBox 13" id="13"/>
          <p:cNvSpPr txBox="true"/>
          <p:nvPr/>
        </p:nvSpPr>
        <p:spPr>
          <a:xfrm rot="0">
            <a:off x="7395001" y="8634050"/>
            <a:ext cx="142672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DIGITAL</a:t>
            </a:r>
          </a:p>
          <a:p>
            <a:pPr algn="l" marL="0" indent="0" lvl="0">
              <a:lnSpc>
                <a:spcPts val="1674"/>
              </a:lnSpc>
            </a:pPr>
            <a:r>
              <a:rPr lang="en-US" b="true" sz="1800" spc="-54">
                <a:solidFill>
                  <a:srgbClr val="CA0013"/>
                </a:solidFill>
                <a:latin typeface="Inter Bold"/>
                <a:ea typeface="Inter Bold"/>
                <a:cs typeface="Inter Bold"/>
                <a:sym typeface="Inter Bold"/>
              </a:rPr>
              <a:t>MARKETING</a:t>
            </a:r>
          </a:p>
        </p:txBody>
      </p:sp>
      <p:sp>
        <p:nvSpPr>
          <p:cNvPr name="TextBox 14" id="14"/>
          <p:cNvSpPr txBox="true"/>
          <p:nvPr/>
        </p:nvSpPr>
        <p:spPr>
          <a:xfrm rot="0">
            <a:off x="4012231" y="8634050"/>
            <a:ext cx="142672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GRAPHIC</a:t>
            </a:r>
          </a:p>
          <a:p>
            <a:pPr algn="l" marL="0" indent="0" lvl="0">
              <a:lnSpc>
                <a:spcPts val="1674"/>
              </a:lnSpc>
            </a:pPr>
            <a:r>
              <a:rPr lang="en-US" b="true" sz="1800" spc="-54">
                <a:solidFill>
                  <a:srgbClr val="CA0013"/>
                </a:solidFill>
                <a:latin typeface="Inter Bold"/>
                <a:ea typeface="Inter Bold"/>
                <a:cs typeface="Inter Bold"/>
                <a:sym typeface="Inter Bold"/>
              </a:rPr>
              <a:t>DESIGN</a:t>
            </a:r>
          </a:p>
        </p:txBody>
      </p:sp>
      <p:sp>
        <p:nvSpPr>
          <p:cNvPr name="TextBox 15" id="15"/>
          <p:cNvSpPr txBox="true"/>
          <p:nvPr/>
        </p:nvSpPr>
        <p:spPr>
          <a:xfrm rot="0">
            <a:off x="631299" y="8615652"/>
            <a:ext cx="1426724" cy="642648"/>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CHIEF MARKETING OFFICER</a:t>
            </a:r>
          </a:p>
        </p:txBody>
      </p:sp>
      <p:sp>
        <p:nvSpPr>
          <p:cNvPr name="TextBox 16" id="16"/>
          <p:cNvSpPr txBox="true"/>
          <p:nvPr/>
        </p:nvSpPr>
        <p:spPr>
          <a:xfrm rot="0">
            <a:off x="9258348" y="8580331"/>
            <a:ext cx="755895" cy="469806"/>
          </a:xfrm>
          <a:prstGeom prst="rect">
            <a:avLst/>
          </a:prstGeom>
        </p:spPr>
        <p:txBody>
          <a:bodyPr anchor="t" rtlCol="false" tIns="0" lIns="0" bIns="0" rIns="0">
            <a:spAutoFit/>
          </a:bodyPr>
          <a:lstStyle/>
          <a:p>
            <a:pPr algn="l" marL="0" indent="0" lvl="0">
              <a:lnSpc>
                <a:spcPts val="1836"/>
              </a:lnSpc>
            </a:pPr>
            <a:r>
              <a:rPr lang="en-US" sz="1800" spc="-160">
                <a:solidFill>
                  <a:srgbClr val="CA0013"/>
                </a:solidFill>
                <a:latin typeface="Inter"/>
                <a:ea typeface="Inter"/>
                <a:cs typeface="Inter"/>
                <a:sym typeface="Inter"/>
              </a:rPr>
              <a:t>Aaron Loeb</a:t>
            </a:r>
          </a:p>
        </p:txBody>
      </p:sp>
      <p:sp>
        <p:nvSpPr>
          <p:cNvPr name="TextBox 17" id="17"/>
          <p:cNvSpPr txBox="true"/>
          <p:nvPr/>
        </p:nvSpPr>
        <p:spPr>
          <a:xfrm rot="0">
            <a:off x="5877105" y="8580331"/>
            <a:ext cx="1079745" cy="469806"/>
          </a:xfrm>
          <a:prstGeom prst="rect">
            <a:avLst/>
          </a:prstGeom>
        </p:spPr>
        <p:txBody>
          <a:bodyPr anchor="t" rtlCol="false" tIns="0" lIns="0" bIns="0" rIns="0">
            <a:spAutoFit/>
          </a:bodyPr>
          <a:lstStyle/>
          <a:p>
            <a:pPr algn="l" marL="0" indent="0" lvl="0">
              <a:lnSpc>
                <a:spcPts val="1836"/>
              </a:lnSpc>
            </a:pPr>
            <a:r>
              <a:rPr lang="en-US" sz="1800" spc="-160">
                <a:solidFill>
                  <a:srgbClr val="CA0013"/>
                </a:solidFill>
                <a:latin typeface="Inter"/>
                <a:ea typeface="Inter"/>
                <a:cs typeface="Inter"/>
                <a:sym typeface="Inter"/>
              </a:rPr>
              <a:t>Richard Sanchez</a:t>
            </a:r>
          </a:p>
        </p:txBody>
      </p:sp>
      <p:sp>
        <p:nvSpPr>
          <p:cNvPr name="TextBox 18" id="18"/>
          <p:cNvSpPr txBox="true"/>
          <p:nvPr/>
        </p:nvSpPr>
        <p:spPr>
          <a:xfrm rot="0">
            <a:off x="2494646" y="8580331"/>
            <a:ext cx="755895" cy="469806"/>
          </a:xfrm>
          <a:prstGeom prst="rect">
            <a:avLst/>
          </a:prstGeom>
        </p:spPr>
        <p:txBody>
          <a:bodyPr anchor="t" rtlCol="false" tIns="0" lIns="0" bIns="0" rIns="0">
            <a:spAutoFit/>
          </a:bodyPr>
          <a:lstStyle/>
          <a:p>
            <a:pPr algn="l" marL="0" indent="0" lvl="0">
              <a:lnSpc>
                <a:spcPts val="1836"/>
              </a:lnSpc>
            </a:pPr>
            <a:r>
              <a:rPr lang="en-US" sz="1800" spc="-160">
                <a:solidFill>
                  <a:srgbClr val="CA0013"/>
                </a:solidFill>
                <a:latin typeface="Inter"/>
                <a:ea typeface="Inter"/>
                <a:cs typeface="Inter"/>
                <a:sym typeface="Inter"/>
              </a:rPr>
              <a:t>Olivia Wilson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grpSp>
        <p:nvGrpSpPr>
          <p:cNvPr name="Group 2" id="2"/>
          <p:cNvGrpSpPr/>
          <p:nvPr/>
        </p:nvGrpSpPr>
        <p:grpSpPr>
          <a:xfrm rot="0">
            <a:off x="8652954" y="0"/>
            <a:ext cx="9635046" cy="10287000"/>
            <a:chOff x="0" y="0"/>
            <a:chExt cx="1492721" cy="1593725"/>
          </a:xfrm>
        </p:grpSpPr>
        <p:sp>
          <p:nvSpPr>
            <p:cNvPr name="Freeform 3" id="3"/>
            <p:cNvSpPr/>
            <p:nvPr/>
          </p:nvSpPr>
          <p:spPr>
            <a:xfrm flipH="false" flipV="false" rot="0">
              <a:off x="0" y="0"/>
              <a:ext cx="1492721" cy="1593725"/>
            </a:xfrm>
            <a:custGeom>
              <a:avLst/>
              <a:gdLst/>
              <a:ahLst/>
              <a:cxnLst/>
              <a:rect r="r" b="b" t="t" l="l"/>
              <a:pathLst>
                <a:path h="1593725" w="1492721">
                  <a:moveTo>
                    <a:pt x="0" y="0"/>
                  </a:moveTo>
                  <a:lnTo>
                    <a:pt x="1492721" y="0"/>
                  </a:lnTo>
                  <a:lnTo>
                    <a:pt x="1492721" y="1593725"/>
                  </a:lnTo>
                  <a:lnTo>
                    <a:pt x="0" y="1593725"/>
                  </a:lnTo>
                  <a:close/>
                </a:path>
              </a:pathLst>
            </a:custGeom>
            <a:blipFill>
              <a:blip r:embed="rId2"/>
              <a:stretch>
                <a:fillRect l="0" t="-20246" r="0" b="-20246"/>
              </a:stretch>
            </a:blipFill>
          </p:spPr>
        </p:sp>
      </p:grpSp>
      <p:sp>
        <p:nvSpPr>
          <p:cNvPr name="TextBox 4" id="4"/>
          <p:cNvSpPr txBox="true"/>
          <p:nvPr/>
        </p:nvSpPr>
        <p:spPr>
          <a:xfrm rot="0">
            <a:off x="631299" y="3719563"/>
            <a:ext cx="7491816" cy="2338128"/>
          </a:xfrm>
          <a:prstGeom prst="rect">
            <a:avLst/>
          </a:prstGeom>
        </p:spPr>
        <p:txBody>
          <a:bodyPr anchor="t" rtlCol="false" tIns="0" lIns="0" bIns="0" rIns="0">
            <a:spAutoFit/>
          </a:bodyPr>
          <a:lstStyle/>
          <a:p>
            <a:pPr algn="l" marL="0" indent="0" lvl="0">
              <a:lnSpc>
                <a:spcPts val="8618"/>
              </a:lnSpc>
            </a:pPr>
            <a:r>
              <a:rPr lang="en-US" b="true" sz="10910" spc="-1287">
                <a:solidFill>
                  <a:srgbClr val="CA0013"/>
                </a:solidFill>
                <a:latin typeface="Inter Bold"/>
                <a:ea typeface="Inter Bold"/>
                <a:cs typeface="Inter Bold"/>
                <a:sym typeface="Inter Bold"/>
              </a:rPr>
              <a:t>PORTFOLIO OF SUCCESS</a:t>
            </a:r>
          </a:p>
        </p:txBody>
      </p:sp>
      <p:sp>
        <p:nvSpPr>
          <p:cNvPr name="TextBox 5" id="5"/>
          <p:cNvSpPr txBox="true"/>
          <p:nvPr/>
        </p:nvSpPr>
        <p:spPr>
          <a:xfrm rot="0">
            <a:off x="631299" y="1076325"/>
            <a:ext cx="251334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PRESENTED BY</a:t>
            </a:r>
          </a:p>
          <a:p>
            <a:pPr algn="l" marL="0" indent="0" lvl="0">
              <a:lnSpc>
                <a:spcPts val="1674"/>
              </a:lnSpc>
            </a:pPr>
            <a:r>
              <a:rPr lang="en-US" b="true" sz="1800" spc="-54">
                <a:solidFill>
                  <a:srgbClr val="CA0013"/>
                </a:solidFill>
                <a:latin typeface="Inter Bold"/>
                <a:ea typeface="Inter Bold"/>
                <a:cs typeface="Inter Bold"/>
                <a:sym typeface="Inter Bold"/>
              </a:rPr>
              <a:t>OLIVIA WILSON</a:t>
            </a:r>
          </a:p>
        </p:txBody>
      </p:sp>
      <p:sp>
        <p:nvSpPr>
          <p:cNvPr name="TextBox 6" id="6"/>
          <p:cNvSpPr txBox="true"/>
          <p:nvPr/>
        </p:nvSpPr>
        <p:spPr>
          <a:xfrm rot="0">
            <a:off x="631299" y="8987747"/>
            <a:ext cx="2906702" cy="598257"/>
          </a:xfrm>
          <a:prstGeom prst="rect">
            <a:avLst/>
          </a:prstGeom>
        </p:spPr>
        <p:txBody>
          <a:bodyPr anchor="t" rtlCol="false" tIns="0" lIns="0" bIns="0" rIns="0">
            <a:spAutoFit/>
          </a:bodyPr>
          <a:lstStyle/>
          <a:p>
            <a:pPr algn="just" marL="0" indent="0" lvl="0">
              <a:lnSpc>
                <a:spcPts val="2275"/>
              </a:lnSpc>
            </a:pPr>
            <a:r>
              <a:rPr lang="en-US" b="true" sz="2446" spc="-73">
                <a:solidFill>
                  <a:srgbClr val="CA0013"/>
                </a:solidFill>
                <a:latin typeface="Inter Bold"/>
                <a:ea typeface="Inter Bold"/>
                <a:cs typeface="Inter Bold"/>
                <a:sym typeface="Inter Bold"/>
              </a:rPr>
              <a:t>TRANSFORMATIVE CAMPAIGNS</a:t>
            </a:r>
          </a:p>
        </p:txBody>
      </p:sp>
      <p:sp>
        <p:nvSpPr>
          <p:cNvPr name="TextBox 7" id="7"/>
          <p:cNvSpPr txBox="true"/>
          <p:nvPr/>
        </p:nvSpPr>
        <p:spPr>
          <a:xfrm rot="0">
            <a:off x="3985258" y="7191166"/>
            <a:ext cx="2930529" cy="752980"/>
          </a:xfrm>
          <a:prstGeom prst="rect">
            <a:avLst/>
          </a:prstGeom>
        </p:spPr>
        <p:txBody>
          <a:bodyPr anchor="t" rtlCol="false" tIns="0" lIns="0" bIns="0" rIns="0">
            <a:spAutoFit/>
          </a:bodyPr>
          <a:lstStyle/>
          <a:p>
            <a:pPr algn="l" marL="0" indent="0" lvl="0">
              <a:lnSpc>
                <a:spcPts val="5528"/>
              </a:lnSpc>
            </a:pPr>
            <a:r>
              <a:rPr lang="en-US" b="true" sz="5945" spc="-178">
                <a:solidFill>
                  <a:srgbClr val="CA0013"/>
                </a:solidFill>
                <a:latin typeface="Inter Bold"/>
                <a:ea typeface="Inter Bold"/>
                <a:cs typeface="Inter Bold"/>
                <a:sym typeface="Inter Bold"/>
              </a:rPr>
              <a:t>(06)</a:t>
            </a:r>
          </a:p>
        </p:txBody>
      </p:sp>
      <p:sp>
        <p:nvSpPr>
          <p:cNvPr name="TextBox 8" id="8"/>
          <p:cNvSpPr txBox="true"/>
          <p:nvPr/>
        </p:nvSpPr>
        <p:spPr>
          <a:xfrm rot="0">
            <a:off x="3985258" y="8400231"/>
            <a:ext cx="2653898" cy="1249680"/>
          </a:xfrm>
          <a:prstGeom prst="rect">
            <a:avLst/>
          </a:prstGeom>
        </p:spPr>
        <p:txBody>
          <a:bodyPr anchor="t" rtlCol="false" tIns="0" lIns="0" bIns="0" rIns="0">
            <a:spAutoFit/>
          </a:bodyPr>
          <a:lstStyle/>
          <a:p>
            <a:pPr algn="l" marL="0" indent="0" lvl="0">
              <a:lnSpc>
                <a:spcPts val="2520"/>
              </a:lnSpc>
            </a:pPr>
            <a:r>
              <a:rPr lang="en-US" sz="1800" spc="-160">
                <a:solidFill>
                  <a:srgbClr val="CA0013"/>
                </a:solidFill>
                <a:latin typeface="Inter"/>
                <a:ea typeface="Inter"/>
                <a:cs typeface="Inter"/>
                <a:sym typeface="Inter"/>
              </a:rPr>
              <a:t>We’re proud to have worked with clients across industries, achieving impressive results and creating lasting impacts.</a:t>
            </a:r>
          </a:p>
        </p:txBody>
      </p:sp>
      <p:grpSp>
        <p:nvGrpSpPr>
          <p:cNvPr name="Group 9" id="9"/>
          <p:cNvGrpSpPr/>
          <p:nvPr/>
        </p:nvGrpSpPr>
        <p:grpSpPr>
          <a:xfrm rot="0">
            <a:off x="10851234" y="2375353"/>
            <a:ext cx="5238486" cy="5893296"/>
            <a:chOff x="0" y="0"/>
            <a:chExt cx="1416645" cy="1593725"/>
          </a:xfrm>
        </p:grpSpPr>
        <p:sp>
          <p:nvSpPr>
            <p:cNvPr name="Freeform 10" id="10"/>
            <p:cNvSpPr/>
            <p:nvPr/>
          </p:nvSpPr>
          <p:spPr>
            <a:xfrm flipH="false" flipV="false" rot="0">
              <a:off x="0" y="0"/>
              <a:ext cx="1416645" cy="1593725"/>
            </a:xfrm>
            <a:custGeom>
              <a:avLst/>
              <a:gdLst/>
              <a:ahLst/>
              <a:cxnLst/>
              <a:rect r="r" b="b" t="t" l="l"/>
              <a:pathLst>
                <a:path h="1593725" w="1416645">
                  <a:moveTo>
                    <a:pt x="0" y="0"/>
                  </a:moveTo>
                  <a:lnTo>
                    <a:pt x="1416645" y="0"/>
                  </a:lnTo>
                  <a:lnTo>
                    <a:pt x="1416645" y="1593725"/>
                  </a:lnTo>
                  <a:lnTo>
                    <a:pt x="0" y="1593725"/>
                  </a:lnTo>
                  <a:close/>
                </a:path>
              </a:pathLst>
            </a:custGeom>
            <a:blipFill>
              <a:blip r:embed="rId3"/>
              <a:stretch>
                <a:fillRect l="-34427" t="0" r="-34427" b="0"/>
              </a:stretch>
            </a:blipFill>
          </p:spPr>
        </p:sp>
      </p:grpSp>
      <p:sp>
        <p:nvSpPr>
          <p:cNvPr name="TextBox 11" id="11"/>
          <p:cNvSpPr txBox="true"/>
          <p:nvPr/>
        </p:nvSpPr>
        <p:spPr>
          <a:xfrm rot="0">
            <a:off x="5609771" y="1076325"/>
            <a:ext cx="2513344" cy="642648"/>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INNOVATING SOLUTIONS FOR A CHANGING WORLD</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grpSp>
        <p:nvGrpSpPr>
          <p:cNvPr name="Group 2" id="2"/>
          <p:cNvGrpSpPr/>
          <p:nvPr/>
        </p:nvGrpSpPr>
        <p:grpSpPr>
          <a:xfrm rot="0">
            <a:off x="4952570" y="5267486"/>
            <a:ext cx="4461790" cy="5019514"/>
            <a:chOff x="0" y="0"/>
            <a:chExt cx="1416645" cy="1593725"/>
          </a:xfrm>
        </p:grpSpPr>
        <p:sp>
          <p:nvSpPr>
            <p:cNvPr name="Freeform 3" id="3"/>
            <p:cNvSpPr/>
            <p:nvPr/>
          </p:nvSpPr>
          <p:spPr>
            <a:xfrm flipH="false" flipV="false" rot="0">
              <a:off x="0" y="0"/>
              <a:ext cx="1416645" cy="1593725"/>
            </a:xfrm>
            <a:custGeom>
              <a:avLst/>
              <a:gdLst/>
              <a:ahLst/>
              <a:cxnLst/>
              <a:rect r="r" b="b" t="t" l="l"/>
              <a:pathLst>
                <a:path h="1593725" w="1416645">
                  <a:moveTo>
                    <a:pt x="0" y="0"/>
                  </a:moveTo>
                  <a:lnTo>
                    <a:pt x="1416645" y="0"/>
                  </a:lnTo>
                  <a:lnTo>
                    <a:pt x="1416645" y="1593725"/>
                  </a:lnTo>
                  <a:lnTo>
                    <a:pt x="0" y="1593725"/>
                  </a:lnTo>
                  <a:close/>
                </a:path>
              </a:pathLst>
            </a:custGeom>
            <a:blipFill>
              <a:blip r:embed="rId2"/>
              <a:stretch>
                <a:fillRect l="0" t="-16666" r="0" b="-16666"/>
              </a:stretch>
            </a:blipFill>
          </p:spPr>
        </p:sp>
      </p:grpSp>
      <p:sp>
        <p:nvSpPr>
          <p:cNvPr name="TextBox 4" id="4"/>
          <p:cNvSpPr txBox="true"/>
          <p:nvPr/>
        </p:nvSpPr>
        <p:spPr>
          <a:xfrm rot="0">
            <a:off x="631299" y="3464056"/>
            <a:ext cx="6176611" cy="3825613"/>
          </a:xfrm>
          <a:prstGeom prst="rect">
            <a:avLst/>
          </a:prstGeom>
        </p:spPr>
        <p:txBody>
          <a:bodyPr anchor="t" rtlCol="false" tIns="0" lIns="0" bIns="0" rIns="0">
            <a:spAutoFit/>
          </a:bodyPr>
          <a:lstStyle/>
          <a:p>
            <a:pPr algn="l" marL="0" indent="0" lvl="0">
              <a:lnSpc>
                <a:spcPts val="9628"/>
              </a:lnSpc>
            </a:pPr>
            <a:r>
              <a:rPr lang="en-US" b="true" sz="12188" spc="-1438">
                <a:solidFill>
                  <a:srgbClr val="CA0013"/>
                </a:solidFill>
                <a:latin typeface="Inter Bold"/>
                <a:ea typeface="Inter Bold"/>
                <a:cs typeface="Inter Bold"/>
                <a:sym typeface="Inter Bold"/>
              </a:rPr>
              <a:t>OUR PERFORMANCE </a:t>
            </a:r>
          </a:p>
        </p:txBody>
      </p:sp>
      <p:sp>
        <p:nvSpPr>
          <p:cNvPr name="TextBox 5" id="5"/>
          <p:cNvSpPr txBox="true"/>
          <p:nvPr/>
        </p:nvSpPr>
        <p:spPr>
          <a:xfrm rot="0">
            <a:off x="631299" y="1076325"/>
            <a:ext cx="251334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PRESENTED BY</a:t>
            </a:r>
          </a:p>
          <a:p>
            <a:pPr algn="l" marL="0" indent="0" lvl="0">
              <a:lnSpc>
                <a:spcPts val="1674"/>
              </a:lnSpc>
            </a:pPr>
            <a:r>
              <a:rPr lang="en-US" b="true" sz="1800" spc="-54">
                <a:solidFill>
                  <a:srgbClr val="CA0013"/>
                </a:solidFill>
                <a:latin typeface="Inter Bold"/>
                <a:ea typeface="Inter Bold"/>
                <a:cs typeface="Inter Bold"/>
                <a:sym typeface="Inter Bold"/>
              </a:rPr>
              <a:t>OLIVIA WILSON</a:t>
            </a:r>
          </a:p>
        </p:txBody>
      </p:sp>
      <p:sp>
        <p:nvSpPr>
          <p:cNvPr name="TextBox 6" id="6"/>
          <p:cNvSpPr txBox="true"/>
          <p:nvPr/>
        </p:nvSpPr>
        <p:spPr>
          <a:xfrm rot="0">
            <a:off x="10362999" y="3473235"/>
            <a:ext cx="6063205" cy="884007"/>
          </a:xfrm>
          <a:prstGeom prst="rect">
            <a:avLst/>
          </a:prstGeom>
        </p:spPr>
        <p:txBody>
          <a:bodyPr anchor="t" rtlCol="false" tIns="0" lIns="0" bIns="0" rIns="0">
            <a:spAutoFit/>
          </a:bodyPr>
          <a:lstStyle/>
          <a:p>
            <a:pPr algn="just" marL="0" indent="0" lvl="0">
              <a:lnSpc>
                <a:spcPts val="2275"/>
              </a:lnSpc>
            </a:pPr>
            <a:r>
              <a:rPr lang="en-US" b="true" sz="2446" spc="-73">
                <a:solidFill>
                  <a:srgbClr val="CA0013"/>
                </a:solidFill>
                <a:latin typeface="Inter Bold"/>
                <a:ea typeface="Inter Bold"/>
                <a:cs typeface="Inter Bold"/>
                <a:sym typeface="Inter Bold"/>
              </a:rPr>
              <a:t>OUR TRACK RECORD REFLECTS OUR DEDICATION TO EXCELLENCE AND DELIVERING VALUE TO OUR CLIENTS.</a:t>
            </a:r>
          </a:p>
        </p:txBody>
      </p:sp>
      <p:sp>
        <p:nvSpPr>
          <p:cNvPr name="TextBox 7" id="7"/>
          <p:cNvSpPr txBox="true"/>
          <p:nvPr/>
        </p:nvSpPr>
        <p:spPr>
          <a:xfrm rot="0">
            <a:off x="14328771" y="1067104"/>
            <a:ext cx="2930529" cy="756341"/>
          </a:xfrm>
          <a:prstGeom prst="rect">
            <a:avLst/>
          </a:prstGeom>
        </p:spPr>
        <p:txBody>
          <a:bodyPr anchor="t" rtlCol="false" tIns="0" lIns="0" bIns="0" rIns="0">
            <a:spAutoFit/>
          </a:bodyPr>
          <a:lstStyle/>
          <a:p>
            <a:pPr algn="r" marL="0" indent="0" lvl="0">
              <a:lnSpc>
                <a:spcPts val="5528"/>
              </a:lnSpc>
            </a:pPr>
            <a:r>
              <a:rPr lang="en-US" b="true" sz="5945" spc="-178">
                <a:solidFill>
                  <a:srgbClr val="CA0013"/>
                </a:solidFill>
                <a:latin typeface="Inter Bold"/>
                <a:ea typeface="Inter Bold"/>
                <a:cs typeface="Inter Bold"/>
                <a:sym typeface="Inter Bold"/>
              </a:rPr>
              <a:t>(07)</a:t>
            </a:r>
          </a:p>
        </p:txBody>
      </p:sp>
      <p:sp>
        <p:nvSpPr>
          <p:cNvPr name="TextBox 8" id="8"/>
          <p:cNvSpPr txBox="true"/>
          <p:nvPr/>
        </p:nvSpPr>
        <p:spPr>
          <a:xfrm rot="0">
            <a:off x="5609771" y="1076325"/>
            <a:ext cx="2513344" cy="642648"/>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INNOVATING SOLUTIONS FOR A CHANGING WORLD</a:t>
            </a:r>
          </a:p>
        </p:txBody>
      </p:sp>
      <p:sp>
        <p:nvSpPr>
          <p:cNvPr name="TextBox 9" id="9"/>
          <p:cNvSpPr txBox="true"/>
          <p:nvPr/>
        </p:nvSpPr>
        <p:spPr>
          <a:xfrm rot="0">
            <a:off x="10362999" y="4839259"/>
            <a:ext cx="2513344" cy="428227"/>
          </a:xfrm>
          <a:prstGeom prst="rect">
            <a:avLst/>
          </a:prstGeom>
        </p:spPr>
        <p:txBody>
          <a:bodyPr anchor="t" rtlCol="false" tIns="0" lIns="0" bIns="0" rIns="0">
            <a:spAutoFit/>
          </a:bodyPr>
          <a:lstStyle/>
          <a:p>
            <a:pPr algn="l">
              <a:lnSpc>
                <a:spcPts val="3888"/>
              </a:lnSpc>
            </a:pPr>
            <a:r>
              <a:rPr lang="en-US" b="true" sz="1800" spc="-54" strike="noStrike" u="none">
                <a:solidFill>
                  <a:srgbClr val="CA0013"/>
                </a:solidFill>
                <a:latin typeface="Inter Heavy"/>
                <a:ea typeface="Inter Heavy"/>
                <a:cs typeface="Inter Heavy"/>
                <a:sym typeface="Inter Heavy"/>
              </a:rPr>
              <a:t>BY THE NUMBERS:</a:t>
            </a:r>
          </a:p>
        </p:txBody>
      </p:sp>
      <p:grpSp>
        <p:nvGrpSpPr>
          <p:cNvPr name="Group 10" id="10"/>
          <p:cNvGrpSpPr/>
          <p:nvPr/>
        </p:nvGrpSpPr>
        <p:grpSpPr>
          <a:xfrm rot="0">
            <a:off x="10362999" y="5949882"/>
            <a:ext cx="7931544" cy="989631"/>
            <a:chOff x="0" y="0"/>
            <a:chExt cx="10575393" cy="1319508"/>
          </a:xfrm>
        </p:grpSpPr>
        <p:sp>
          <p:nvSpPr>
            <p:cNvPr name="AutoShape 11" id="11"/>
            <p:cNvSpPr/>
            <p:nvPr/>
          </p:nvSpPr>
          <p:spPr>
            <a:xfrm>
              <a:off x="0" y="19050"/>
              <a:ext cx="10575393" cy="0"/>
            </a:xfrm>
            <a:prstGeom prst="line">
              <a:avLst/>
            </a:prstGeom>
            <a:ln cap="flat" w="38100">
              <a:solidFill>
                <a:srgbClr val="C72A09"/>
              </a:solidFill>
              <a:prstDash val="solid"/>
              <a:headEnd type="none" len="sm" w="sm"/>
              <a:tailEnd type="none" len="sm" w="sm"/>
            </a:ln>
          </p:spPr>
        </p:sp>
        <p:sp>
          <p:nvSpPr>
            <p:cNvPr name="AutoShape 12" id="12"/>
            <p:cNvSpPr/>
            <p:nvPr/>
          </p:nvSpPr>
          <p:spPr>
            <a:xfrm>
              <a:off x="0" y="613190"/>
              <a:ext cx="10575393" cy="0"/>
            </a:xfrm>
            <a:prstGeom prst="line">
              <a:avLst/>
            </a:prstGeom>
            <a:ln cap="flat" w="38100">
              <a:solidFill>
                <a:srgbClr val="C72A09"/>
              </a:solidFill>
              <a:prstDash val="solid"/>
              <a:headEnd type="none" len="sm" w="sm"/>
              <a:tailEnd type="none" len="sm" w="sm"/>
            </a:ln>
          </p:spPr>
        </p:sp>
        <p:sp>
          <p:nvSpPr>
            <p:cNvPr name="AutoShape 13" id="13"/>
            <p:cNvSpPr/>
            <p:nvPr/>
          </p:nvSpPr>
          <p:spPr>
            <a:xfrm>
              <a:off x="0" y="1300458"/>
              <a:ext cx="10575393" cy="0"/>
            </a:xfrm>
            <a:prstGeom prst="line">
              <a:avLst/>
            </a:prstGeom>
            <a:ln cap="flat" w="38100">
              <a:solidFill>
                <a:srgbClr val="C72A09"/>
              </a:solidFill>
              <a:prstDash val="solid"/>
              <a:headEnd type="none" len="sm" w="sm"/>
              <a:tailEnd type="none" len="sm" w="sm"/>
            </a:ln>
          </p:spPr>
        </p:sp>
      </p:grpSp>
      <p:sp>
        <p:nvSpPr>
          <p:cNvPr name="TextBox 14" id="14"/>
          <p:cNvSpPr txBox="true"/>
          <p:nvPr/>
        </p:nvSpPr>
        <p:spPr>
          <a:xfrm rot="0">
            <a:off x="10362999" y="5400786"/>
            <a:ext cx="6141407" cy="1399793"/>
          </a:xfrm>
          <a:prstGeom prst="rect">
            <a:avLst/>
          </a:prstGeom>
        </p:spPr>
        <p:txBody>
          <a:bodyPr anchor="t" rtlCol="false" tIns="0" lIns="0" bIns="0" rIns="0">
            <a:spAutoFit/>
          </a:bodyPr>
          <a:lstStyle/>
          <a:p>
            <a:pPr algn="l" marL="388622" indent="-194311" lvl="1">
              <a:lnSpc>
                <a:spcPts val="3888"/>
              </a:lnSpc>
              <a:buFont typeface="Arial"/>
              <a:buChar char="•"/>
            </a:pPr>
            <a:r>
              <a:rPr lang="en-US" b="true" sz="1800" spc="-54">
                <a:solidFill>
                  <a:srgbClr val="CA0013"/>
                </a:solidFill>
                <a:latin typeface="Inter Heavy"/>
                <a:ea typeface="Inter Heavy"/>
                <a:cs typeface="Inter Heavy"/>
                <a:sym typeface="Inter Heavy"/>
              </a:rPr>
              <a:t>X SUCCESSFUL CAMPAIGNS EXECUTED</a:t>
            </a:r>
          </a:p>
          <a:p>
            <a:pPr algn="l" marL="388622" indent="-194311" lvl="1">
              <a:lnSpc>
                <a:spcPts val="3888"/>
              </a:lnSpc>
              <a:buFont typeface="Arial"/>
              <a:buChar char="•"/>
            </a:pPr>
            <a:r>
              <a:rPr lang="en-US" b="true" sz="1800" spc="-54">
                <a:solidFill>
                  <a:srgbClr val="CA0013"/>
                </a:solidFill>
                <a:latin typeface="Inter Heavy"/>
                <a:ea typeface="Inter Heavy"/>
                <a:cs typeface="Inter Heavy"/>
                <a:sym typeface="Inter Heavy"/>
              </a:rPr>
              <a:t>Y% AVERAGE INCREASE IN CLIENT ROI.</a:t>
            </a:r>
          </a:p>
          <a:p>
            <a:pPr algn="l" marL="388622" indent="-194311" lvl="1">
              <a:lnSpc>
                <a:spcPts val="3888"/>
              </a:lnSpc>
              <a:buFont typeface="Arial"/>
              <a:buChar char="•"/>
            </a:pPr>
            <a:r>
              <a:rPr lang="en-US" b="true" sz="1800" spc="-54">
                <a:solidFill>
                  <a:srgbClr val="CA0013"/>
                </a:solidFill>
                <a:latin typeface="Inter Heavy"/>
                <a:ea typeface="Inter Heavy"/>
                <a:cs typeface="Inter Heavy"/>
                <a:sym typeface="Inter Heavy"/>
              </a:rPr>
              <a:t>AUDIENCE REACH EXTENDED BY Z MILLION+ USERS.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EEBE3"/>
        </a:solidFill>
      </p:bgPr>
    </p:bg>
    <p:spTree>
      <p:nvGrpSpPr>
        <p:cNvPr id="1" name=""/>
        <p:cNvGrpSpPr/>
        <p:nvPr/>
      </p:nvGrpSpPr>
      <p:grpSpPr>
        <a:xfrm>
          <a:off x="0" y="0"/>
          <a:ext cx="0" cy="0"/>
          <a:chOff x="0" y="0"/>
          <a:chExt cx="0" cy="0"/>
        </a:xfrm>
      </p:grpSpPr>
      <p:sp>
        <p:nvSpPr>
          <p:cNvPr name="TextBox 2" id="2"/>
          <p:cNvSpPr txBox="true"/>
          <p:nvPr/>
        </p:nvSpPr>
        <p:spPr>
          <a:xfrm rot="0">
            <a:off x="631299" y="1076325"/>
            <a:ext cx="2513344" cy="433131"/>
          </a:xfrm>
          <a:prstGeom prst="rect">
            <a:avLst/>
          </a:prstGeom>
        </p:spPr>
        <p:txBody>
          <a:bodyPr anchor="t" rtlCol="false" tIns="0" lIns="0" bIns="0" rIns="0">
            <a:spAutoFit/>
          </a:bodyPr>
          <a:lstStyle/>
          <a:p>
            <a:pPr algn="l">
              <a:lnSpc>
                <a:spcPts val="1674"/>
              </a:lnSpc>
            </a:pPr>
            <a:r>
              <a:rPr lang="en-US" b="true" sz="1800" spc="-54">
                <a:solidFill>
                  <a:srgbClr val="CA0013"/>
                </a:solidFill>
                <a:latin typeface="Inter Bold"/>
                <a:ea typeface="Inter Bold"/>
                <a:cs typeface="Inter Bold"/>
                <a:sym typeface="Inter Bold"/>
              </a:rPr>
              <a:t>PRESENTED BY</a:t>
            </a:r>
          </a:p>
          <a:p>
            <a:pPr algn="l" marL="0" indent="0" lvl="0">
              <a:lnSpc>
                <a:spcPts val="1674"/>
              </a:lnSpc>
            </a:pPr>
            <a:r>
              <a:rPr lang="en-US" b="true" sz="1800" spc="-54">
                <a:solidFill>
                  <a:srgbClr val="CA0013"/>
                </a:solidFill>
                <a:latin typeface="Inter Bold"/>
                <a:ea typeface="Inter Bold"/>
                <a:cs typeface="Inter Bold"/>
                <a:sym typeface="Inter Bold"/>
              </a:rPr>
              <a:t>OLIVIA WILSON</a:t>
            </a:r>
          </a:p>
        </p:txBody>
      </p:sp>
      <p:sp>
        <p:nvSpPr>
          <p:cNvPr name="TextBox 3" id="3"/>
          <p:cNvSpPr txBox="true"/>
          <p:nvPr/>
        </p:nvSpPr>
        <p:spPr>
          <a:xfrm rot="0">
            <a:off x="14328771" y="1067104"/>
            <a:ext cx="2930529" cy="756341"/>
          </a:xfrm>
          <a:prstGeom prst="rect">
            <a:avLst/>
          </a:prstGeom>
        </p:spPr>
        <p:txBody>
          <a:bodyPr anchor="t" rtlCol="false" tIns="0" lIns="0" bIns="0" rIns="0">
            <a:spAutoFit/>
          </a:bodyPr>
          <a:lstStyle/>
          <a:p>
            <a:pPr algn="r" marL="0" indent="0" lvl="0">
              <a:lnSpc>
                <a:spcPts val="5528"/>
              </a:lnSpc>
            </a:pPr>
            <a:r>
              <a:rPr lang="en-US" b="true" sz="5945" spc="-178">
                <a:solidFill>
                  <a:srgbClr val="CA0013"/>
                </a:solidFill>
                <a:latin typeface="Inter Bold"/>
                <a:ea typeface="Inter Bold"/>
                <a:cs typeface="Inter Bold"/>
                <a:sym typeface="Inter Bold"/>
              </a:rPr>
              <a:t>(08)</a:t>
            </a:r>
          </a:p>
        </p:txBody>
      </p:sp>
      <p:sp>
        <p:nvSpPr>
          <p:cNvPr name="TextBox 4" id="4"/>
          <p:cNvSpPr txBox="true"/>
          <p:nvPr/>
        </p:nvSpPr>
        <p:spPr>
          <a:xfrm rot="0">
            <a:off x="4203960" y="1076325"/>
            <a:ext cx="4436235" cy="433131"/>
          </a:xfrm>
          <a:prstGeom prst="rect">
            <a:avLst/>
          </a:prstGeom>
        </p:spPr>
        <p:txBody>
          <a:bodyPr anchor="t" rtlCol="false" tIns="0" lIns="0" bIns="0" rIns="0">
            <a:spAutoFit/>
          </a:bodyPr>
          <a:lstStyle/>
          <a:p>
            <a:pPr algn="l" marL="0" indent="0" lvl="0">
              <a:lnSpc>
                <a:spcPts val="1674"/>
              </a:lnSpc>
            </a:pPr>
            <a:r>
              <a:rPr lang="en-US" b="true" sz="1800" spc="-54">
                <a:solidFill>
                  <a:srgbClr val="CA0013"/>
                </a:solidFill>
                <a:latin typeface="Inter Bold"/>
                <a:ea typeface="Inter Bold"/>
                <a:cs typeface="Inter Bold"/>
                <a:sym typeface="Inter Bold"/>
              </a:rPr>
              <a:t>INNOVATING SOLUTIONS FOR A CHANGING WORLD</a:t>
            </a:r>
          </a:p>
        </p:txBody>
      </p:sp>
      <p:sp>
        <p:nvSpPr>
          <p:cNvPr name="TextBox 5" id="5"/>
          <p:cNvSpPr txBox="true"/>
          <p:nvPr/>
        </p:nvSpPr>
        <p:spPr>
          <a:xfrm rot="0">
            <a:off x="631299" y="2870136"/>
            <a:ext cx="9732636" cy="7114838"/>
          </a:xfrm>
          <a:prstGeom prst="rect">
            <a:avLst/>
          </a:prstGeom>
        </p:spPr>
        <p:txBody>
          <a:bodyPr anchor="t" rtlCol="false" tIns="0" lIns="0" bIns="0" rIns="0">
            <a:spAutoFit/>
          </a:bodyPr>
          <a:lstStyle/>
          <a:p>
            <a:pPr algn="l" marL="0" indent="0" lvl="0">
              <a:lnSpc>
                <a:spcPts val="13588"/>
              </a:lnSpc>
              <a:spcBef>
                <a:spcPct val="0"/>
              </a:spcBef>
            </a:pPr>
            <a:r>
              <a:rPr lang="en-US" b="true" sz="17201" spc="-2029" strike="noStrike" u="none">
                <a:solidFill>
                  <a:srgbClr val="CA0013"/>
                </a:solidFill>
                <a:latin typeface="Inter Bold"/>
                <a:ea typeface="Inter Bold"/>
                <a:cs typeface="Inter Bold"/>
                <a:sym typeface="Inter Bold"/>
              </a:rPr>
              <a:t>WHAT’S NEXT FOR SHODWE GROUP</a:t>
            </a:r>
          </a:p>
        </p:txBody>
      </p:sp>
      <p:sp>
        <p:nvSpPr>
          <p:cNvPr name="TextBox 6" id="6"/>
          <p:cNvSpPr txBox="true"/>
          <p:nvPr/>
        </p:nvSpPr>
        <p:spPr>
          <a:xfrm rot="0">
            <a:off x="14145524" y="7065414"/>
            <a:ext cx="3113776" cy="2506980"/>
          </a:xfrm>
          <a:prstGeom prst="rect">
            <a:avLst/>
          </a:prstGeom>
        </p:spPr>
        <p:txBody>
          <a:bodyPr anchor="t" rtlCol="false" tIns="0" lIns="0" bIns="0" rIns="0">
            <a:spAutoFit/>
          </a:bodyPr>
          <a:lstStyle/>
          <a:p>
            <a:pPr algn="r">
              <a:lnSpc>
                <a:spcPts val="2520"/>
              </a:lnSpc>
              <a:spcBef>
                <a:spcPct val="0"/>
              </a:spcBef>
            </a:pPr>
            <a:r>
              <a:rPr lang="en-US" b="true" sz="1800" spc="-54">
                <a:solidFill>
                  <a:srgbClr val="CA0013"/>
                </a:solidFill>
                <a:latin typeface="Inter Bold"/>
                <a:ea typeface="Inter Bold"/>
                <a:cs typeface="Inter Bold"/>
                <a:sym typeface="Inter Bold"/>
              </a:rPr>
              <a:t>AS WE LOOK TO THE FUTURE, SHODWE GROUP IS EXCITED TO CONTINUE PUSHING BOUNDARIES IN MARKETING INNOVATION, CREATING CAMPAIGNS THAT NOT ONLY STAND OUT BUT TRULY CONNECT.</a:t>
            </a:r>
          </a:p>
        </p:txBody>
      </p:sp>
      <p:grpSp>
        <p:nvGrpSpPr>
          <p:cNvPr name="Group 7" id="7"/>
          <p:cNvGrpSpPr/>
          <p:nvPr/>
        </p:nvGrpSpPr>
        <p:grpSpPr>
          <a:xfrm rot="0">
            <a:off x="15208423" y="2619307"/>
            <a:ext cx="2050877" cy="2307237"/>
            <a:chOff x="0" y="0"/>
            <a:chExt cx="1416645" cy="1593725"/>
          </a:xfrm>
        </p:grpSpPr>
        <p:sp>
          <p:nvSpPr>
            <p:cNvPr name="Freeform 8" id="8"/>
            <p:cNvSpPr/>
            <p:nvPr/>
          </p:nvSpPr>
          <p:spPr>
            <a:xfrm flipH="false" flipV="false" rot="0">
              <a:off x="0" y="0"/>
              <a:ext cx="1416645" cy="1593725"/>
            </a:xfrm>
            <a:custGeom>
              <a:avLst/>
              <a:gdLst/>
              <a:ahLst/>
              <a:cxnLst/>
              <a:rect r="r" b="b" t="t" l="l"/>
              <a:pathLst>
                <a:path h="1593725" w="1416645">
                  <a:moveTo>
                    <a:pt x="0" y="0"/>
                  </a:moveTo>
                  <a:lnTo>
                    <a:pt x="1416645" y="0"/>
                  </a:lnTo>
                  <a:lnTo>
                    <a:pt x="1416645" y="1593725"/>
                  </a:lnTo>
                  <a:lnTo>
                    <a:pt x="0" y="1593725"/>
                  </a:lnTo>
                  <a:close/>
                </a:path>
              </a:pathLst>
            </a:custGeom>
            <a:blipFill>
              <a:blip r:embed="rId2"/>
              <a:stretch>
                <a:fillRect l="-34374" t="0" r="-34374" b="0"/>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DAG8DU6pdg4</dc:identifier>
  <dcterms:modified xsi:type="dcterms:W3CDTF">2011-08-01T06:04:30Z</dcterms:modified>
  <cp:revision>1</cp:revision>
  <dc:title>Red ad Beige Bold Modern Professional Business Pitch Deck Presentation</dc:title>
</cp:coreProperties>
</file>

<file path=docProps/thumbnail.jpeg>
</file>